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5143500" cx="9144000"/>
  <p:notesSz cx="6858000" cy="9144000"/>
  <p:embeddedFontLst>
    <p:embeddedFont>
      <p:font typeface="Roboto Slab"/>
      <p:regular r:id="rId32"/>
      <p:bold r:id="rId33"/>
    </p:embeddedFont>
    <p:embeddedFont>
      <p:font typeface="Roboto"/>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B6D5BBD-B084-46A6-A2E5-6176A7B3C537}">
  <a:tblStyle styleId="{6B6D5BBD-B084-46A6-A2E5-6176A7B3C53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RobotoSlab-bold.fntdata"/><Relationship Id="rId10" Type="http://schemas.openxmlformats.org/officeDocument/2006/relationships/slide" Target="slides/slide4.xml"/><Relationship Id="rId32" Type="http://schemas.openxmlformats.org/officeDocument/2006/relationships/font" Target="fonts/RobotoSlab-regular.fntdata"/><Relationship Id="rId13" Type="http://schemas.openxmlformats.org/officeDocument/2006/relationships/slide" Target="slides/slide7.xml"/><Relationship Id="rId35" Type="http://schemas.openxmlformats.org/officeDocument/2006/relationships/font" Target="fonts/Roboto-bold.fntdata"/><Relationship Id="rId12" Type="http://schemas.openxmlformats.org/officeDocument/2006/relationships/slide" Target="slides/slide6.xml"/><Relationship Id="rId34" Type="http://schemas.openxmlformats.org/officeDocument/2006/relationships/font" Target="fonts/Roboto-regular.fntdata"/><Relationship Id="rId15" Type="http://schemas.openxmlformats.org/officeDocument/2006/relationships/slide" Target="slides/slide9.xml"/><Relationship Id="rId37" Type="http://schemas.openxmlformats.org/officeDocument/2006/relationships/font" Target="fonts/Roboto-boldItalic.fntdata"/><Relationship Id="rId14" Type="http://schemas.openxmlformats.org/officeDocument/2006/relationships/slide" Target="slides/slide8.xml"/><Relationship Id="rId36" Type="http://schemas.openxmlformats.org/officeDocument/2006/relationships/font" Target="fonts/Roboto-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e790246a48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2e790246a48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db8a85f666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db8a85f666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Knowing the shower association of our clusters, the next step was to distinguish real clusters from random occurrences. Therefore, we did some statistical analysis where for a given cluster that we observed, with a given time separation and number of meteors within, how many of such clusters, N, would we expect to occur randomly, and N here follows a poisson distribution. This computation takes into account the duration of the cluster, number of fragments, and if a cluster is associated with a shower, then also the zenithal hourly rate of the shower. In case a cluster is not associated with a shower, we consider it part of the sporadic background of meteor showers and take the hourly rate of the sporadic background.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e790246a48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e790246a48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The N value in the previous slide was for an hour of observation, but we need to take into account the total duration of the observation since they were continuous. So in the case of the clusters associated with showers, we take the known duration of the showers and multiply it by N, and for the sporadic background we take the time span of the entire dataset. And get N total values. In this graph we show the results, and the green dashed line is N=1 meaning 1 observed cluster. And for all the bars exceeding this line, we can say that these clusters could’ve easily occurred randomly because the number of expected clusters is more than 1. And for the bars that are way below this line, N total is practically zero but we observe a cluster there meaning that they could indeed be real. So we will now focus on these clusters with significantly low N total values. And this also validates the method of tuning epsilon to identify only 10 most promising clusters per year and not more because even among these, we dismiss the majority as chance occurrences.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e790246a48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e790246a48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As a result, we got 16 meteor clusters with sufficiently low n tot values to be real. We find one high-confidence cluster in the September perseids where one cluster was previously found by Pavel Koten.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e790246a48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e790246a48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We’ve observed almost one third of our clusters in the Geminids which is a very interesting case because most confirmed clusters have a cometary origin but Geminids originate from an active asteroid called phaethon. Phaethon is a bit of a mystery because it's not well understood how an asteroid can produce such a plentiful meteor shower, so it raises a question if this is a special case for meteor clusters, or if asteroids in general can exhibit such behavior and produce clusters.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e790246a48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e790246a48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As mentioned before, there is no official definition of a meteor cluster yet with only 8 cases being reported, so with this study we are taking a step towards formulating a definition by identifying twice as many clusters. However, our intention is not to set strict limits on any parameters, in order not to introduce any bias in future studies, but to present some preliminary statistics of our set of data.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Since we don’t know the precise thresholds for the maximum possible time between meteors, or the velocity and angular separation required to be considered a cluster. So we took the 90th percentile to focus on the central tendency of the data and avoid potential outliers.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e7ce0cab47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e7ce0cab4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for the number of fragments per cluster, we see that it ranges from 4 to 7 (animated when slideshow).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e790246a48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e790246a48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e790246a48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e790246a48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dd72386fd9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2dd72386fd9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dd72386fd9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dd72386fd9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dc4b79c9c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dc4b79c9c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Meteor cluster is the occurrence of many meteors in a restricted portion of the sky within just a few seconds. This definition is rather conceptual, as no official definition has been established yet due to the fact that meteor clusters are a rarely observed phenomena, with only 8 cases reported so far.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e80c2e95c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e80c2e95c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e8a16c5c11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2e8a16c5c11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8f7499a6d7_3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28f7499a6d7_3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e790246a48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2e790246a48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df81600bbe_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2df81600bbe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e8a16c5c1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2e8a16c5c1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 delta v for circled clusters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e80c2e95c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e80c2e95c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dd72386fd9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dd72386fd9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We know of 8 meteor clusters as of today and this table summarizes their important characteristics. Firstly, we can notice that 6 out of 8 clusters are associated with known meteor showers, and we observe that they mainly originate from comets which is reasonable since meteoroids that have a cometary origin tend to be fragile and porous and therefore, prone to self fragmentation. The parent bodies have varying orbit types despite the small size of the dataset. And this means that meteor clusters are not unique to a specific family of comets.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e790246a48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e790246a48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smallest bullet points don’t have to be mentioned here. I’m assuming people will be familiar with these databases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db8a85f666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db8a85f666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For detecting meteor clusters, I used a clustering algorithm called DBSCAN in the machine learning library of Python called scikit-learn. It is a density based spatial clustering algorithm and it was chosen as it fulfills 3 requirements that are crucial when working with a large dataset. Firstly, it requires minimal knowledge of the domain in determining input parameters that are not always known in advance. Secondly, it has the ability to detect clusters of arbitrary shapes and varying densities. And lastly, it has a good efficiency for datasets containing significantly more than just a few thousand objects. </a:t>
            </a:r>
            <a:endParaRPr>
              <a:solidFill>
                <a:schemeClr val="dk1"/>
              </a:solidFill>
            </a:endParaRPr>
          </a:p>
          <a:p>
            <a:pPr indent="0" lvl="0" marL="0" rtl="0" algn="l">
              <a:lnSpc>
                <a:spcPct val="115000"/>
              </a:lnSpc>
              <a:spcBef>
                <a:spcPts val="0"/>
              </a:spcBef>
              <a:spcAft>
                <a:spcPts val="0"/>
              </a:spcAft>
              <a:buNone/>
            </a:pPr>
            <a:r>
              <a:rPr lang="en">
                <a:solidFill>
                  <a:schemeClr val="dk1"/>
                </a:solidFill>
              </a:rPr>
              <a:t>So the algorithm was then applied to the geocentric quantities of meteors that are directly linked with their observations, and they are the time of the observation of the meteor, their geocentric velocity, and equatorial coordinates of their geocentric radiant.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Lastly, DBSCAN requires two arguments to be initialized, and that’s minPoints which is the minimum number of points a cluster must contain, and the second is epsilon which is the distance criterion defined by the radius within which to search for neighboring data points.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e790246a48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e790246a48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In order to choose the optimal distance criterion for clustering, the developers of DBSCAN propose a method to compute the distance to the kth nearest neighbor of each meteor, where k is minPoints-1. When plotted in descending order, the graph is supposed to provide clues on the density distribution of the data points. And from there, the first valley point is considered to be the optimal threshold with the points to the right being in a cluster, and points to the left being noise points. However, they do not necessarily provide any justification for this method. Nevertheless, we gave it a try and found that given the large size of our dataset and the rarity of clusters compared to unclustered meteors, the ratio of noise points to cluster points is too large, therefore it is not so practical to identify the valley point. Therefore, we found this method to be not scientifically robust enough or meaningful at least in our case. So having not determined an optimal method to choose one single epsilon for our dataset, we instead decided to experiment with different values of epsilon and prioritize analyzing the most promising clusters. </a:t>
            </a:r>
            <a:endParaRPr>
              <a:solidFill>
                <a:schemeClr val="dk1"/>
              </a:solidFill>
            </a:endParaRPr>
          </a:p>
          <a:p>
            <a:pPr indent="0" lvl="0" marL="0" rtl="0" algn="l">
              <a:lnSpc>
                <a:spcPct val="115000"/>
              </a:lnSpc>
              <a:spcBef>
                <a:spcPts val="0"/>
              </a:spcBef>
              <a:spcAft>
                <a:spcPts val="0"/>
              </a:spcAft>
              <a:buNone/>
            </a:pPr>
            <a:r>
              <a:rPr lang="en">
                <a:solidFill>
                  <a:schemeClr val="dk1"/>
                </a:solidFill>
              </a:rPr>
              <a:t>To do so, for every year we chose to stop at an epsilon value that yields 10 or less clusters. This method ensures that the output clusters are the ones with the closest possible points.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e790246a48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e790246a48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This method resulted in 85 meteor cluster candidates within the span of 16 years.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e790246a48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e790246a48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From there, we carried out a shower association test to determine which clusters are part of established meteor showers. In order to do so, we used the distance function DN defined by Valsecchi et al. to test the orbital similarity of meteoroid orbits with the shower orbits, based on their observed geocentric quantities. We found that 67 out of the 85 cluster candidates are associated with 7 known meteor showers with the majority in Geminids and Perseids.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20.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3.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jpg"/><Relationship Id="rId4" Type="http://schemas.openxmlformats.org/officeDocument/2006/relationships/image" Target="../media/image4.png"/><Relationship Id="rId5"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jp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jp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jp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jp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hyperlink" Target="http://drive.google.com/file/d/1A-WamdPbzt5uZqgbmtbZODi2ayT80AxJ/view" TargetMode="External"/><Relationship Id="rId5"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drive.google.com/file/d/15QZZlFcpavduFaFwndiZV6Nw2iVWFeQj/view" TargetMode="Externa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jpg"/><Relationship Id="rId4" Type="http://schemas.openxmlformats.org/officeDocument/2006/relationships/image" Target="../media/image19.png"/><Relationship Id="rId5"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jp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62" name="Shape 62"/>
        <p:cNvGrpSpPr/>
        <p:nvPr/>
      </p:nvGrpSpPr>
      <p:grpSpPr>
        <a:xfrm>
          <a:off x="0" y="0"/>
          <a:ext cx="0" cy="0"/>
          <a:chOff x="0" y="0"/>
          <a:chExt cx="0" cy="0"/>
        </a:xfrm>
      </p:grpSpPr>
      <p:pic>
        <p:nvPicPr>
          <p:cNvPr id="63" name="Google Shape;63;p13"/>
          <p:cNvPicPr preferRelativeResize="0"/>
          <p:nvPr/>
        </p:nvPicPr>
        <p:blipFill rotWithShape="1">
          <a:blip r:embed="rId3">
            <a:alphaModFix amt="50000"/>
          </a:blip>
          <a:srcRect b="6975" l="0" r="1623" t="7751"/>
          <a:stretch/>
        </p:blipFill>
        <p:spPr>
          <a:xfrm>
            <a:off x="0" y="0"/>
            <a:ext cx="9143997" cy="5143499"/>
          </a:xfrm>
          <a:prstGeom prst="rect">
            <a:avLst/>
          </a:prstGeom>
          <a:noFill/>
          <a:ln>
            <a:noFill/>
          </a:ln>
          <a:effectLst>
            <a:outerShdw blurRad="57150" rotWithShape="0" algn="bl" dir="5400000" dist="19050">
              <a:srgbClr val="000000">
                <a:alpha val="50000"/>
              </a:srgbClr>
            </a:outerShdw>
            <a:reflection blurRad="0" dir="5400000" dist="38100" endA="0" endPos="30000" fadeDir="5400012" kx="0" rotWithShape="0" algn="bl" stPos="0" sy="-100000" ky="0"/>
          </a:effectLst>
        </p:spPr>
      </p:pic>
      <p:sp>
        <p:nvSpPr>
          <p:cNvPr id="64" name="Google Shape;64;p13"/>
          <p:cNvSpPr txBox="1"/>
          <p:nvPr>
            <p:ph idx="4294967295" type="title"/>
          </p:nvPr>
        </p:nvSpPr>
        <p:spPr>
          <a:xfrm>
            <a:off x="84600" y="1893650"/>
            <a:ext cx="8974800" cy="907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891"/>
              <a:buNone/>
            </a:pPr>
            <a:r>
              <a:rPr lang="en" sz="3118"/>
              <a:t>Search for Clusters in Meteor Orbit Databases</a:t>
            </a:r>
            <a:endParaRPr sz="3118"/>
          </a:p>
        </p:txBody>
      </p:sp>
      <p:sp>
        <p:nvSpPr>
          <p:cNvPr id="65" name="Google Shape;65;p13"/>
          <p:cNvSpPr txBox="1"/>
          <p:nvPr/>
        </p:nvSpPr>
        <p:spPr>
          <a:xfrm>
            <a:off x="511500" y="3406525"/>
            <a:ext cx="8121000" cy="9867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i="1" lang="en" sz="1800">
                <a:solidFill>
                  <a:schemeClr val="dk1"/>
                </a:solidFill>
                <a:latin typeface="Roboto"/>
                <a:ea typeface="Roboto"/>
                <a:cs typeface="Roboto"/>
                <a:sym typeface="Roboto"/>
              </a:rPr>
              <a:t> </a:t>
            </a:r>
            <a:r>
              <a:rPr i="1" lang="en" sz="1800">
                <a:solidFill>
                  <a:schemeClr val="dk1"/>
                </a:solidFill>
                <a:latin typeface="Roboto"/>
                <a:ea typeface="Roboto"/>
                <a:cs typeface="Roboto"/>
                <a:sym typeface="Roboto"/>
              </a:rPr>
              <a:t>Aishabibi Ashimbek</a:t>
            </a:r>
            <a:endParaRPr i="1" sz="1800">
              <a:solidFill>
                <a:schemeClr val="dk1"/>
              </a:solidFill>
              <a:latin typeface="Roboto"/>
              <a:ea typeface="Roboto"/>
              <a:cs typeface="Roboto"/>
              <a:sym typeface="Roboto"/>
            </a:endParaRPr>
          </a:p>
          <a:p>
            <a:pPr indent="0" lvl="0" marL="0" rtl="0" algn="ctr">
              <a:lnSpc>
                <a:spcPct val="150000"/>
              </a:lnSpc>
              <a:spcBef>
                <a:spcPts val="0"/>
              </a:spcBef>
              <a:spcAft>
                <a:spcPts val="0"/>
              </a:spcAft>
              <a:buNone/>
            </a:pPr>
            <a:r>
              <a:rPr i="1" lang="en" sz="1800">
                <a:solidFill>
                  <a:schemeClr val="dk1"/>
                </a:solidFill>
                <a:latin typeface="Roboto"/>
                <a:ea typeface="Roboto"/>
                <a:cs typeface="Roboto"/>
                <a:sym typeface="Roboto"/>
              </a:rPr>
              <a:t>Jérémie Vaubaillon</a:t>
            </a:r>
            <a:endParaRPr i="1" sz="1800">
              <a:solidFill>
                <a:schemeClr val="dk1"/>
              </a:solidFill>
              <a:latin typeface="Roboto"/>
              <a:ea typeface="Roboto"/>
              <a:cs typeface="Roboto"/>
              <a:sym typeface="Roboto"/>
            </a:endParaRPr>
          </a:p>
          <a:p>
            <a:pPr indent="0" lvl="0" marL="0" rtl="0" algn="ctr">
              <a:lnSpc>
                <a:spcPct val="150000"/>
              </a:lnSpc>
              <a:spcBef>
                <a:spcPts val="0"/>
              </a:spcBef>
              <a:spcAft>
                <a:spcPts val="0"/>
              </a:spcAft>
              <a:buNone/>
            </a:pPr>
            <a:r>
              <a:t/>
            </a:r>
            <a:endParaRPr sz="3000">
              <a:solidFill>
                <a:srgbClr val="039BE5"/>
              </a:solidFill>
              <a:latin typeface="Roboto"/>
              <a:ea typeface="Roboto"/>
              <a:cs typeface="Roboto"/>
              <a:sym typeface="Roboto"/>
            </a:endParaRPr>
          </a:p>
        </p:txBody>
      </p:sp>
      <p:sp>
        <p:nvSpPr>
          <p:cNvPr id="66" name="Google Shape;66;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7" name="Google Shape;67;p13"/>
          <p:cNvPicPr preferRelativeResize="0"/>
          <p:nvPr/>
        </p:nvPicPr>
        <p:blipFill rotWithShape="1">
          <a:blip r:embed="rId4">
            <a:alphaModFix/>
          </a:blip>
          <a:srcRect b="43813" l="0" r="0" t="0"/>
          <a:stretch/>
        </p:blipFill>
        <p:spPr>
          <a:xfrm>
            <a:off x="2491838" y="78725"/>
            <a:ext cx="1710374" cy="480500"/>
          </a:xfrm>
          <a:prstGeom prst="rect">
            <a:avLst/>
          </a:prstGeom>
          <a:noFill/>
          <a:ln>
            <a:noFill/>
          </a:ln>
        </p:spPr>
      </p:pic>
      <p:pic>
        <p:nvPicPr>
          <p:cNvPr id="68" name="Google Shape;68;p13"/>
          <p:cNvPicPr preferRelativeResize="0"/>
          <p:nvPr/>
        </p:nvPicPr>
        <p:blipFill>
          <a:blip r:embed="rId5">
            <a:alphaModFix/>
          </a:blip>
          <a:stretch>
            <a:fillRect/>
          </a:stretch>
        </p:blipFill>
        <p:spPr>
          <a:xfrm>
            <a:off x="4310200" y="164172"/>
            <a:ext cx="2381539" cy="309600"/>
          </a:xfrm>
          <a:prstGeom prst="rect">
            <a:avLst/>
          </a:prstGeom>
          <a:noFill/>
          <a:ln>
            <a:noFill/>
          </a:ln>
        </p:spPr>
      </p:pic>
      <p:sp>
        <p:nvSpPr>
          <p:cNvPr id="69" name="Google Shape;69;p13"/>
          <p:cNvSpPr txBox="1"/>
          <p:nvPr/>
        </p:nvSpPr>
        <p:spPr>
          <a:xfrm>
            <a:off x="480750" y="1053250"/>
            <a:ext cx="8121000" cy="84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200">
                <a:solidFill>
                  <a:schemeClr val="accent1"/>
                </a:solidFill>
                <a:latin typeface="Roboto"/>
                <a:ea typeface="Roboto"/>
                <a:cs typeface="Roboto"/>
                <a:sym typeface="Roboto"/>
              </a:rPr>
              <a:t>IMC 2024</a:t>
            </a:r>
            <a:endParaRPr sz="2200">
              <a:solidFill>
                <a:schemeClr val="accent1"/>
              </a:solidFill>
              <a:latin typeface="Roboto"/>
              <a:ea typeface="Roboto"/>
              <a:cs typeface="Roboto"/>
              <a:sym typeface="Roboto"/>
            </a:endParaRPr>
          </a:p>
          <a:p>
            <a:pPr indent="0" lvl="0" marL="0" rtl="0" algn="ctr">
              <a:spcBef>
                <a:spcPts val="0"/>
              </a:spcBef>
              <a:spcAft>
                <a:spcPts val="0"/>
              </a:spcAft>
              <a:buNone/>
            </a:pPr>
            <a:r>
              <a:rPr lang="en" sz="2200">
                <a:solidFill>
                  <a:schemeClr val="accent1"/>
                </a:solidFill>
                <a:latin typeface="Roboto"/>
                <a:ea typeface="Roboto"/>
                <a:cs typeface="Roboto"/>
                <a:sym typeface="Roboto"/>
              </a:rPr>
              <a:t>Kutna Hora, The Czech </a:t>
            </a:r>
            <a:r>
              <a:rPr lang="en" sz="2200">
                <a:solidFill>
                  <a:schemeClr val="accent1"/>
                </a:solidFill>
                <a:latin typeface="Roboto"/>
                <a:ea typeface="Roboto"/>
                <a:cs typeface="Roboto"/>
                <a:sym typeface="Roboto"/>
              </a:rPr>
              <a:t>Republic</a:t>
            </a:r>
            <a:endParaRPr sz="2200">
              <a:solidFill>
                <a:schemeClr val="accent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66" name="Shape 166"/>
        <p:cNvGrpSpPr/>
        <p:nvPr/>
      </p:nvGrpSpPr>
      <p:grpSpPr>
        <a:xfrm>
          <a:off x="0" y="0"/>
          <a:ext cx="0" cy="0"/>
          <a:chOff x="0" y="0"/>
          <a:chExt cx="0" cy="0"/>
        </a:xfrm>
      </p:grpSpPr>
      <p:pic>
        <p:nvPicPr>
          <p:cNvPr id="167" name="Google Shape;167;p22"/>
          <p:cNvPicPr preferRelativeResize="0"/>
          <p:nvPr/>
        </p:nvPicPr>
        <p:blipFill rotWithShape="1">
          <a:blip r:embed="rId3">
            <a:alphaModFix amt="50000"/>
          </a:blip>
          <a:srcRect b="6975" l="0" r="1623" t="7751"/>
          <a:stretch/>
        </p:blipFill>
        <p:spPr>
          <a:xfrm>
            <a:off x="0" y="-12900"/>
            <a:ext cx="9143997" cy="5143499"/>
          </a:xfrm>
          <a:prstGeom prst="rect">
            <a:avLst/>
          </a:prstGeom>
          <a:noFill/>
          <a:ln>
            <a:noFill/>
          </a:ln>
          <a:effectLst>
            <a:outerShdw blurRad="57150" rotWithShape="0" algn="bl" dir="5400000" dist="19050">
              <a:srgbClr val="000000">
                <a:alpha val="50000"/>
              </a:srgbClr>
            </a:outerShdw>
            <a:reflection blurRad="0" dir="5400000" dist="38100" endA="0" endPos="30000" fadeDir="5400012" kx="0" rotWithShape="0" algn="bl" stPos="0" sy="-100000" ky="0"/>
          </a:effectLst>
        </p:spPr>
      </p:pic>
      <p:sp>
        <p:nvSpPr>
          <p:cNvPr id="168" name="Google Shape;168;p22"/>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Statistical </a:t>
            </a:r>
            <a:r>
              <a:rPr lang="en"/>
              <a:t>significance</a:t>
            </a:r>
            <a:r>
              <a:rPr lang="en"/>
              <a:t> analysis</a:t>
            </a:r>
            <a:endParaRPr/>
          </a:p>
        </p:txBody>
      </p:sp>
      <p:sp>
        <p:nvSpPr>
          <p:cNvPr id="169" name="Google Shape;169;p22"/>
          <p:cNvSpPr txBox="1"/>
          <p:nvPr>
            <p:ph idx="1" type="body"/>
          </p:nvPr>
        </p:nvSpPr>
        <p:spPr>
          <a:xfrm>
            <a:off x="387900" y="1337425"/>
            <a:ext cx="8368200" cy="2422800"/>
          </a:xfrm>
          <a:prstGeom prst="rect">
            <a:avLst/>
          </a:prstGeom>
        </p:spPr>
        <p:txBody>
          <a:bodyPr anchorCtr="0" anchor="t" bIns="91425" lIns="91425" spcFirstLastPara="1" rIns="91425" wrap="square" tIns="91425">
            <a:normAutofit/>
          </a:bodyPr>
          <a:lstStyle/>
          <a:p>
            <a:pPr indent="-349250" lvl="0" marL="457200" rtl="0" algn="l">
              <a:spcBef>
                <a:spcPts val="0"/>
              </a:spcBef>
              <a:spcAft>
                <a:spcPts val="0"/>
              </a:spcAft>
              <a:buClr>
                <a:srgbClr val="039BE5"/>
              </a:buClr>
              <a:buSzPts val="1900"/>
              <a:buChar char="➢"/>
            </a:pPr>
            <a:r>
              <a:rPr lang="en" sz="1900">
                <a:solidFill>
                  <a:srgbClr val="039BE5"/>
                </a:solidFill>
              </a:rPr>
              <a:t>Number of expected clusters </a:t>
            </a:r>
            <a:r>
              <a:rPr lang="en" sz="1900"/>
              <a:t>per hour</a:t>
            </a:r>
            <a:r>
              <a:rPr lang="en" sz="1900">
                <a:solidFill>
                  <a:srgbClr val="039BE5"/>
                </a:solidFill>
              </a:rPr>
              <a:t>: </a:t>
            </a:r>
            <a:endParaRPr sz="1900">
              <a:solidFill>
                <a:srgbClr val="039BE5"/>
              </a:solidFill>
            </a:endParaRPr>
          </a:p>
          <a:p>
            <a:pPr indent="-323850" lvl="1" marL="914400" rtl="0" algn="l">
              <a:spcBef>
                <a:spcPts val="0"/>
              </a:spcBef>
              <a:spcAft>
                <a:spcPts val="0"/>
              </a:spcAft>
              <a:buSzPts val="1500"/>
              <a:buChar char="○"/>
            </a:pPr>
            <a:r>
              <a:rPr lang="en" sz="1500"/>
              <a:t>Follows the Poisson distribution</a:t>
            </a:r>
            <a:endParaRPr sz="1500"/>
          </a:p>
          <a:p>
            <a:pPr indent="457200" lvl="0" marL="1371600" rtl="0" algn="l">
              <a:lnSpc>
                <a:spcPct val="115000"/>
              </a:lnSpc>
              <a:spcBef>
                <a:spcPts val="1200"/>
              </a:spcBef>
              <a:spcAft>
                <a:spcPts val="0"/>
              </a:spcAft>
              <a:buNone/>
            </a:pPr>
            <a:r>
              <a:t/>
            </a:r>
            <a:endParaRPr i="1" sz="1200"/>
          </a:p>
          <a:p>
            <a:pPr indent="457200" lvl="0" marL="1371600" rtl="0" algn="l">
              <a:lnSpc>
                <a:spcPct val="115000"/>
              </a:lnSpc>
              <a:spcBef>
                <a:spcPts val="0"/>
              </a:spcBef>
              <a:spcAft>
                <a:spcPts val="0"/>
              </a:spcAft>
              <a:buNone/>
            </a:pPr>
            <a:r>
              <a:rPr i="1" lang="en" sz="1200"/>
              <a:t>n</a:t>
            </a:r>
            <a:r>
              <a:rPr lang="en" sz="1200"/>
              <a:t> = number of intervals (in an hour)</a:t>
            </a:r>
            <a:endParaRPr sz="1200"/>
          </a:p>
          <a:p>
            <a:pPr indent="457200" lvl="0" marL="1371600" rtl="0" algn="l">
              <a:lnSpc>
                <a:spcPct val="115000"/>
              </a:lnSpc>
              <a:spcBef>
                <a:spcPts val="0"/>
              </a:spcBef>
              <a:spcAft>
                <a:spcPts val="0"/>
              </a:spcAft>
              <a:buNone/>
            </a:pPr>
            <a:r>
              <a:rPr lang="en" sz="1200"/>
              <a:t>𝜇 = mean rate of meteors per interval</a:t>
            </a:r>
            <a:endParaRPr sz="1200"/>
          </a:p>
          <a:p>
            <a:pPr indent="457200" lvl="0" marL="1371600" rtl="0" algn="l">
              <a:lnSpc>
                <a:spcPct val="115000"/>
              </a:lnSpc>
              <a:spcBef>
                <a:spcPts val="0"/>
              </a:spcBef>
              <a:spcAft>
                <a:spcPts val="0"/>
              </a:spcAft>
              <a:buNone/>
            </a:pPr>
            <a:r>
              <a:rPr i="1" lang="en" sz="1200"/>
              <a:t>x</a:t>
            </a:r>
            <a:r>
              <a:rPr lang="en" sz="1200"/>
              <a:t> = number of meteors in the cluster </a:t>
            </a:r>
            <a:endParaRPr sz="1200"/>
          </a:p>
          <a:p>
            <a:pPr indent="457200" lvl="0" marL="1371600" rtl="0" algn="l">
              <a:lnSpc>
                <a:spcPct val="115000"/>
              </a:lnSpc>
              <a:spcBef>
                <a:spcPts val="0"/>
              </a:spcBef>
              <a:spcAft>
                <a:spcPts val="0"/>
              </a:spcAft>
              <a:buNone/>
            </a:pPr>
            <a:r>
              <a:t/>
            </a:r>
            <a:endParaRPr sz="1200"/>
          </a:p>
          <a:p>
            <a:pPr indent="457200" lvl="0" marL="1371600" rtl="0" algn="l">
              <a:lnSpc>
                <a:spcPct val="115000"/>
              </a:lnSpc>
              <a:spcBef>
                <a:spcPts val="0"/>
              </a:spcBef>
              <a:spcAft>
                <a:spcPts val="0"/>
              </a:spcAft>
              <a:buNone/>
            </a:pPr>
            <a:r>
              <a:t/>
            </a:r>
            <a:endParaRPr sz="1200"/>
          </a:p>
        </p:txBody>
      </p:sp>
      <p:sp>
        <p:nvSpPr>
          <p:cNvPr id="170" name="Google Shape;170;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71" name="Google Shape;171;p22"/>
          <p:cNvPicPr preferRelativeResize="0"/>
          <p:nvPr/>
        </p:nvPicPr>
        <p:blipFill>
          <a:blip r:embed="rId4">
            <a:alphaModFix/>
          </a:blip>
          <a:stretch>
            <a:fillRect/>
          </a:stretch>
        </p:blipFill>
        <p:spPr>
          <a:xfrm>
            <a:off x="952675" y="2338725"/>
            <a:ext cx="1230232" cy="686100"/>
          </a:xfrm>
          <a:prstGeom prst="rect">
            <a:avLst/>
          </a:prstGeom>
          <a:noFill/>
          <a:ln>
            <a:noFill/>
          </a:ln>
        </p:spPr>
      </p:pic>
      <p:pic>
        <p:nvPicPr>
          <p:cNvPr id="172" name="Google Shape;172;p22"/>
          <p:cNvPicPr preferRelativeResize="0"/>
          <p:nvPr/>
        </p:nvPicPr>
        <p:blipFill>
          <a:blip r:embed="rId5">
            <a:alphaModFix/>
          </a:blip>
          <a:stretch>
            <a:fillRect/>
          </a:stretch>
        </p:blipFill>
        <p:spPr>
          <a:xfrm>
            <a:off x="6038729" y="2307551"/>
            <a:ext cx="1135622" cy="748450"/>
          </a:xfrm>
          <a:prstGeom prst="rect">
            <a:avLst/>
          </a:prstGeom>
          <a:noFill/>
          <a:ln>
            <a:noFill/>
          </a:ln>
        </p:spPr>
      </p:pic>
      <p:sp>
        <p:nvSpPr>
          <p:cNvPr id="173" name="Google Shape;173;p22"/>
          <p:cNvSpPr txBox="1"/>
          <p:nvPr/>
        </p:nvSpPr>
        <p:spPr>
          <a:xfrm>
            <a:off x="5155925" y="2466225"/>
            <a:ext cx="789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1"/>
                </a:solidFill>
                <a:latin typeface="Roboto"/>
                <a:ea typeface="Roboto"/>
                <a:cs typeface="Roboto"/>
                <a:sym typeface="Roboto"/>
              </a:rPr>
              <a:t>where</a:t>
            </a:r>
            <a:endParaRPr sz="1600">
              <a:solidFill>
                <a:schemeClr val="dk1"/>
              </a:solidFill>
              <a:latin typeface="Roboto"/>
              <a:ea typeface="Roboto"/>
              <a:cs typeface="Roboto"/>
              <a:sym typeface="Roboto"/>
            </a:endParaRPr>
          </a:p>
        </p:txBody>
      </p:sp>
      <p:graphicFrame>
        <p:nvGraphicFramePr>
          <p:cNvPr id="174" name="Google Shape;174;p22"/>
          <p:cNvGraphicFramePr/>
          <p:nvPr/>
        </p:nvGraphicFramePr>
        <p:xfrm>
          <a:off x="1459375" y="3953513"/>
          <a:ext cx="3000000" cy="3000000"/>
        </p:xfrm>
        <a:graphic>
          <a:graphicData uri="http://schemas.openxmlformats.org/drawingml/2006/table">
            <a:tbl>
              <a:tblPr>
                <a:noFill/>
                <a:tableStyleId>{6B6D5BBD-B084-46A6-A2E5-6176A7B3C537}</a:tableStyleId>
              </a:tblPr>
              <a:tblGrid>
                <a:gridCol w="1198400"/>
                <a:gridCol w="667925"/>
                <a:gridCol w="605225"/>
                <a:gridCol w="600925"/>
                <a:gridCol w="624050"/>
                <a:gridCol w="572750"/>
                <a:gridCol w="571350"/>
                <a:gridCol w="584400"/>
                <a:gridCol w="800200"/>
              </a:tblGrid>
              <a:tr h="343050">
                <a:tc>
                  <a:txBody>
                    <a:bodyPr/>
                    <a:lstStyle/>
                    <a:p>
                      <a:pPr indent="0" lvl="0" marL="0" rtl="0" algn="l">
                        <a:spcBef>
                          <a:spcPts val="0"/>
                        </a:spcBef>
                        <a:spcAft>
                          <a:spcPts val="0"/>
                        </a:spcAft>
                        <a:buNone/>
                      </a:pPr>
                      <a:r>
                        <a:rPr lang="en" sz="1200">
                          <a:solidFill>
                            <a:schemeClr val="dk1"/>
                          </a:solidFill>
                        </a:rPr>
                        <a:t>Meteor shower</a:t>
                      </a:r>
                      <a:endParaRPr sz="1200">
                        <a:solidFill>
                          <a:schemeClr val="dk1"/>
                        </a:solidFill>
                      </a:endParaRPr>
                    </a:p>
                  </a:txBody>
                  <a:tcPr marT="91425" marB="91425" marR="91425" marL="91425">
                    <a:lnL cap="flat" cmpd="sng" w="9525">
                      <a:solidFill>
                        <a:srgbClr val="039BE5">
                          <a:alpha val="0"/>
                        </a:srgbClr>
                      </a:solidFill>
                      <a:prstDash val="solid"/>
                      <a:round/>
                      <a:headEnd len="sm" w="sm" type="none"/>
                      <a:tailEnd len="sm" w="sm" type="none"/>
                    </a:lnL>
                    <a:lnR cap="flat" cmpd="sng" w="9525">
                      <a:solidFill>
                        <a:srgbClr val="039BE5"/>
                      </a:solidFill>
                      <a:prstDash val="solid"/>
                      <a:round/>
                      <a:headEnd len="sm" w="sm" type="none"/>
                      <a:tailEnd len="sm" w="sm" type="none"/>
                    </a:lnR>
                    <a:lnT cap="flat" cmpd="sng" w="9525">
                      <a:solidFill>
                        <a:srgbClr val="039BE5">
                          <a:alpha val="0"/>
                        </a:srgbClr>
                      </a:solidFill>
                      <a:prstDash val="solid"/>
                      <a:round/>
                      <a:headEnd len="sm" w="sm" type="none"/>
                      <a:tailEnd len="sm" w="sm" type="none"/>
                    </a:lnT>
                    <a:lnB cap="flat" cmpd="sng" w="9525">
                      <a:solidFill>
                        <a:srgbClr val="039BE5"/>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chemeClr val="dk1"/>
                          </a:solidFill>
                        </a:rPr>
                        <a:t>GEM</a:t>
                      </a:r>
                      <a:endParaRPr sz="1200">
                        <a:solidFill>
                          <a:schemeClr val="dk1"/>
                        </a:solidFill>
                      </a:endParaRPr>
                    </a:p>
                  </a:txBody>
                  <a:tcPr marT="91425" marB="91425" marR="91425" marL="91425">
                    <a:lnL cap="flat" cmpd="sng" w="9525">
                      <a:solidFill>
                        <a:srgbClr val="039BE5"/>
                      </a:solidFill>
                      <a:prstDash val="solid"/>
                      <a:round/>
                      <a:headEnd len="sm" w="sm" type="none"/>
                      <a:tailEnd len="sm" w="sm" type="none"/>
                    </a:lnL>
                    <a:lnR cap="flat" cmpd="sng" w="9525">
                      <a:solidFill>
                        <a:srgbClr val="039BE5"/>
                      </a:solidFill>
                      <a:prstDash val="solid"/>
                      <a:round/>
                      <a:headEnd len="sm" w="sm" type="none"/>
                      <a:tailEnd len="sm" w="sm" type="none"/>
                    </a:lnR>
                    <a:lnT cap="flat" cmpd="sng" w="9525">
                      <a:solidFill>
                        <a:srgbClr val="039BE5">
                          <a:alpha val="0"/>
                        </a:srgbClr>
                      </a:solidFill>
                      <a:prstDash val="solid"/>
                      <a:round/>
                      <a:headEnd len="sm" w="sm" type="none"/>
                      <a:tailEnd len="sm" w="sm" type="none"/>
                    </a:lnT>
                    <a:lnB cap="flat" cmpd="sng" w="9525">
                      <a:solidFill>
                        <a:srgbClr val="039BE5"/>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chemeClr val="dk1"/>
                          </a:solidFill>
                        </a:rPr>
                        <a:t>PER</a:t>
                      </a:r>
                      <a:endParaRPr sz="1200">
                        <a:solidFill>
                          <a:schemeClr val="dk1"/>
                        </a:solidFill>
                      </a:endParaRPr>
                    </a:p>
                  </a:txBody>
                  <a:tcPr marT="91425" marB="91425" marR="91425" marL="91425">
                    <a:lnL cap="flat" cmpd="sng" w="9525">
                      <a:solidFill>
                        <a:srgbClr val="039BE5"/>
                      </a:solidFill>
                      <a:prstDash val="solid"/>
                      <a:round/>
                      <a:headEnd len="sm" w="sm" type="none"/>
                      <a:tailEnd len="sm" w="sm" type="none"/>
                    </a:lnL>
                    <a:lnR cap="flat" cmpd="sng" w="9525">
                      <a:solidFill>
                        <a:srgbClr val="039BE5"/>
                      </a:solidFill>
                      <a:prstDash val="solid"/>
                      <a:round/>
                      <a:headEnd len="sm" w="sm" type="none"/>
                      <a:tailEnd len="sm" w="sm" type="none"/>
                    </a:lnR>
                    <a:lnT cap="flat" cmpd="sng" w="9525">
                      <a:solidFill>
                        <a:srgbClr val="039BE5">
                          <a:alpha val="0"/>
                        </a:srgbClr>
                      </a:solidFill>
                      <a:prstDash val="solid"/>
                      <a:round/>
                      <a:headEnd len="sm" w="sm" type="none"/>
                      <a:tailEnd len="sm" w="sm" type="none"/>
                    </a:lnT>
                    <a:lnB cap="flat" cmpd="sng" w="9525">
                      <a:solidFill>
                        <a:srgbClr val="039BE5"/>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chemeClr val="dk1"/>
                          </a:solidFill>
                        </a:rPr>
                        <a:t>ORI</a:t>
                      </a:r>
                      <a:endParaRPr sz="1200">
                        <a:solidFill>
                          <a:schemeClr val="dk1"/>
                        </a:solidFill>
                      </a:endParaRPr>
                    </a:p>
                  </a:txBody>
                  <a:tcPr marT="91425" marB="91425" marR="91425" marL="91425">
                    <a:lnL cap="flat" cmpd="sng" w="9525">
                      <a:solidFill>
                        <a:srgbClr val="039BE5"/>
                      </a:solidFill>
                      <a:prstDash val="solid"/>
                      <a:round/>
                      <a:headEnd len="sm" w="sm" type="none"/>
                      <a:tailEnd len="sm" w="sm" type="none"/>
                    </a:lnL>
                    <a:lnR cap="flat" cmpd="sng" w="9525">
                      <a:solidFill>
                        <a:srgbClr val="039BE5"/>
                      </a:solidFill>
                      <a:prstDash val="solid"/>
                      <a:round/>
                      <a:headEnd len="sm" w="sm" type="none"/>
                      <a:tailEnd len="sm" w="sm" type="none"/>
                    </a:lnR>
                    <a:lnT cap="flat" cmpd="sng" w="9525">
                      <a:solidFill>
                        <a:srgbClr val="039BE5">
                          <a:alpha val="0"/>
                        </a:srgbClr>
                      </a:solidFill>
                      <a:prstDash val="solid"/>
                      <a:round/>
                      <a:headEnd len="sm" w="sm" type="none"/>
                      <a:tailEnd len="sm" w="sm" type="none"/>
                    </a:lnT>
                    <a:lnB cap="flat" cmpd="sng" w="9525">
                      <a:solidFill>
                        <a:srgbClr val="039BE5"/>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chemeClr val="dk1"/>
                          </a:solidFill>
                        </a:rPr>
                        <a:t>QUA</a:t>
                      </a:r>
                      <a:endParaRPr sz="1200">
                        <a:solidFill>
                          <a:schemeClr val="dk1"/>
                        </a:solidFill>
                      </a:endParaRPr>
                    </a:p>
                  </a:txBody>
                  <a:tcPr marT="91425" marB="91425" marR="91425" marL="91425">
                    <a:lnL cap="flat" cmpd="sng" w="9525">
                      <a:solidFill>
                        <a:srgbClr val="039BE5"/>
                      </a:solidFill>
                      <a:prstDash val="solid"/>
                      <a:round/>
                      <a:headEnd len="sm" w="sm" type="none"/>
                      <a:tailEnd len="sm" w="sm" type="none"/>
                    </a:lnL>
                    <a:lnR cap="flat" cmpd="sng" w="9525">
                      <a:solidFill>
                        <a:srgbClr val="039BE5"/>
                      </a:solidFill>
                      <a:prstDash val="solid"/>
                      <a:round/>
                      <a:headEnd len="sm" w="sm" type="none"/>
                      <a:tailEnd len="sm" w="sm" type="none"/>
                    </a:lnR>
                    <a:lnT cap="flat" cmpd="sng" w="9525">
                      <a:solidFill>
                        <a:srgbClr val="039BE5">
                          <a:alpha val="0"/>
                        </a:srgbClr>
                      </a:solidFill>
                      <a:prstDash val="solid"/>
                      <a:round/>
                      <a:headEnd len="sm" w="sm" type="none"/>
                      <a:tailEnd len="sm" w="sm" type="none"/>
                    </a:lnT>
                    <a:lnB cap="flat" cmpd="sng" w="9525">
                      <a:solidFill>
                        <a:srgbClr val="039BE5"/>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chemeClr val="dk1"/>
                          </a:solidFill>
                        </a:rPr>
                        <a:t>COM</a:t>
                      </a:r>
                      <a:endParaRPr sz="1200">
                        <a:solidFill>
                          <a:schemeClr val="dk1"/>
                        </a:solidFill>
                      </a:endParaRPr>
                    </a:p>
                  </a:txBody>
                  <a:tcPr marT="91425" marB="91425" marR="91425" marL="91425">
                    <a:lnL cap="flat" cmpd="sng" w="9525">
                      <a:solidFill>
                        <a:srgbClr val="039BE5"/>
                      </a:solidFill>
                      <a:prstDash val="solid"/>
                      <a:round/>
                      <a:headEnd len="sm" w="sm" type="none"/>
                      <a:tailEnd len="sm" w="sm" type="none"/>
                    </a:lnL>
                    <a:lnR cap="flat" cmpd="sng" w="9525">
                      <a:solidFill>
                        <a:srgbClr val="039BE5"/>
                      </a:solidFill>
                      <a:prstDash val="solid"/>
                      <a:round/>
                      <a:headEnd len="sm" w="sm" type="none"/>
                      <a:tailEnd len="sm" w="sm" type="none"/>
                    </a:lnR>
                    <a:lnT cap="flat" cmpd="sng" w="9525">
                      <a:solidFill>
                        <a:srgbClr val="039BE5">
                          <a:alpha val="0"/>
                        </a:srgbClr>
                      </a:solidFill>
                      <a:prstDash val="solid"/>
                      <a:round/>
                      <a:headEnd len="sm" w="sm" type="none"/>
                      <a:tailEnd len="sm" w="sm" type="none"/>
                    </a:lnT>
                    <a:lnB cap="flat" cmpd="sng" w="9525">
                      <a:solidFill>
                        <a:srgbClr val="039BE5"/>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chemeClr val="dk1"/>
                          </a:solidFill>
                        </a:rPr>
                        <a:t>LYR</a:t>
                      </a:r>
                      <a:endParaRPr sz="1200">
                        <a:solidFill>
                          <a:schemeClr val="dk1"/>
                        </a:solidFill>
                      </a:endParaRPr>
                    </a:p>
                  </a:txBody>
                  <a:tcPr marT="91425" marB="91425" marR="91425" marL="91425">
                    <a:lnL cap="flat" cmpd="sng" w="9525">
                      <a:solidFill>
                        <a:srgbClr val="039BE5"/>
                      </a:solidFill>
                      <a:prstDash val="solid"/>
                      <a:round/>
                      <a:headEnd len="sm" w="sm" type="none"/>
                      <a:tailEnd len="sm" w="sm" type="none"/>
                    </a:lnL>
                    <a:lnR cap="flat" cmpd="sng" w="9525">
                      <a:solidFill>
                        <a:srgbClr val="039BE5"/>
                      </a:solidFill>
                      <a:prstDash val="solid"/>
                      <a:round/>
                      <a:headEnd len="sm" w="sm" type="none"/>
                      <a:tailEnd len="sm" w="sm" type="none"/>
                    </a:lnR>
                    <a:lnT cap="flat" cmpd="sng" w="9525">
                      <a:solidFill>
                        <a:srgbClr val="039BE5">
                          <a:alpha val="0"/>
                        </a:srgbClr>
                      </a:solidFill>
                      <a:prstDash val="solid"/>
                      <a:round/>
                      <a:headEnd len="sm" w="sm" type="none"/>
                      <a:tailEnd len="sm" w="sm" type="none"/>
                    </a:lnT>
                    <a:lnB cap="flat" cmpd="sng" w="9525">
                      <a:solidFill>
                        <a:srgbClr val="039BE5"/>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chemeClr val="dk1"/>
                          </a:solidFill>
                        </a:rPr>
                        <a:t>SPE</a:t>
                      </a:r>
                      <a:endParaRPr sz="1200">
                        <a:solidFill>
                          <a:schemeClr val="dk1"/>
                        </a:solidFill>
                      </a:endParaRPr>
                    </a:p>
                  </a:txBody>
                  <a:tcPr marT="91425" marB="91425" marR="91425" marL="91425">
                    <a:lnL cap="flat" cmpd="sng" w="9525">
                      <a:solidFill>
                        <a:srgbClr val="039BE5"/>
                      </a:solidFill>
                      <a:prstDash val="solid"/>
                      <a:round/>
                      <a:headEnd len="sm" w="sm" type="none"/>
                      <a:tailEnd len="sm" w="sm" type="none"/>
                    </a:lnL>
                    <a:lnR cap="flat" cmpd="sng" w="9525">
                      <a:solidFill>
                        <a:srgbClr val="039BE5"/>
                      </a:solidFill>
                      <a:prstDash val="solid"/>
                      <a:round/>
                      <a:headEnd len="sm" w="sm" type="none"/>
                      <a:tailEnd len="sm" w="sm" type="none"/>
                    </a:lnR>
                    <a:lnT cap="flat" cmpd="sng" w="9525">
                      <a:solidFill>
                        <a:srgbClr val="039BE5">
                          <a:alpha val="0"/>
                        </a:srgbClr>
                      </a:solidFill>
                      <a:prstDash val="solid"/>
                      <a:round/>
                      <a:headEnd len="sm" w="sm" type="none"/>
                      <a:tailEnd len="sm" w="sm" type="none"/>
                    </a:lnT>
                    <a:lnB cap="flat" cmpd="sng" w="9525">
                      <a:solidFill>
                        <a:srgbClr val="039BE5"/>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chemeClr val="dk1"/>
                          </a:solidFill>
                        </a:rPr>
                        <a:t>Sporadic</a:t>
                      </a:r>
                      <a:endParaRPr sz="1200">
                        <a:solidFill>
                          <a:schemeClr val="dk1"/>
                        </a:solidFill>
                      </a:endParaRPr>
                    </a:p>
                  </a:txBody>
                  <a:tcPr marT="91425" marB="91425" marR="91425" marL="91425">
                    <a:lnL cap="flat" cmpd="sng" w="9525">
                      <a:solidFill>
                        <a:srgbClr val="039BE5"/>
                      </a:solidFill>
                      <a:prstDash val="solid"/>
                      <a:round/>
                      <a:headEnd len="sm" w="sm" type="none"/>
                      <a:tailEnd len="sm" w="sm" type="none"/>
                    </a:lnL>
                    <a:lnR cap="flat" cmpd="sng" w="9525">
                      <a:solidFill>
                        <a:srgbClr val="039BE5">
                          <a:alpha val="0"/>
                        </a:srgbClr>
                      </a:solidFill>
                      <a:prstDash val="solid"/>
                      <a:round/>
                      <a:headEnd len="sm" w="sm" type="none"/>
                      <a:tailEnd len="sm" w="sm" type="none"/>
                    </a:lnR>
                    <a:lnT cap="flat" cmpd="sng" w="9525">
                      <a:solidFill>
                        <a:srgbClr val="039BE5">
                          <a:alpha val="0"/>
                        </a:srgbClr>
                      </a:solidFill>
                      <a:prstDash val="solid"/>
                      <a:round/>
                      <a:headEnd len="sm" w="sm" type="none"/>
                      <a:tailEnd len="sm" w="sm" type="none"/>
                    </a:lnT>
                    <a:lnB cap="flat" cmpd="sng" w="9525">
                      <a:solidFill>
                        <a:srgbClr val="039BE5"/>
                      </a:solidFill>
                      <a:prstDash val="solid"/>
                      <a:round/>
                      <a:headEnd len="sm" w="sm" type="none"/>
                      <a:tailEnd len="sm" w="sm" type="none"/>
                    </a:lnB>
                  </a:tcPr>
                </a:tc>
              </a:tr>
              <a:tr h="343050">
                <a:tc>
                  <a:txBody>
                    <a:bodyPr/>
                    <a:lstStyle/>
                    <a:p>
                      <a:pPr indent="0" lvl="0" marL="0" rtl="0" algn="l">
                        <a:spcBef>
                          <a:spcPts val="0"/>
                        </a:spcBef>
                        <a:spcAft>
                          <a:spcPts val="0"/>
                        </a:spcAft>
                        <a:buNone/>
                      </a:pPr>
                      <a:r>
                        <a:rPr lang="en" sz="1200">
                          <a:solidFill>
                            <a:schemeClr val="dk1"/>
                          </a:solidFill>
                        </a:rPr>
                        <a:t>ZHR</a:t>
                      </a:r>
                      <a:r>
                        <a:rPr baseline="-25000" lang="en" sz="1200">
                          <a:solidFill>
                            <a:schemeClr val="dk1"/>
                          </a:solidFill>
                        </a:rPr>
                        <a:t>max   </a:t>
                      </a:r>
                      <a:r>
                        <a:rPr lang="en" sz="1200">
                          <a:solidFill>
                            <a:schemeClr val="dk1"/>
                          </a:solidFill>
                        </a:rPr>
                        <a:t>[h</a:t>
                      </a:r>
                      <a:r>
                        <a:rPr baseline="30000" lang="en" sz="1200">
                          <a:solidFill>
                            <a:schemeClr val="dk1"/>
                          </a:solidFill>
                        </a:rPr>
                        <a:t>-1</a:t>
                      </a:r>
                      <a:r>
                        <a:rPr lang="en" sz="1200">
                          <a:solidFill>
                            <a:schemeClr val="dk1"/>
                          </a:solidFill>
                        </a:rPr>
                        <a:t>]</a:t>
                      </a:r>
                      <a:endParaRPr sz="1200">
                        <a:solidFill>
                          <a:schemeClr val="dk1"/>
                        </a:solidFill>
                      </a:endParaRPr>
                    </a:p>
                  </a:txBody>
                  <a:tcPr marT="91425" marB="91425" marR="91425" marL="91425">
                    <a:lnL cap="flat" cmpd="sng" w="9525">
                      <a:solidFill>
                        <a:srgbClr val="039BE5">
                          <a:alpha val="0"/>
                        </a:srgbClr>
                      </a:solidFill>
                      <a:prstDash val="solid"/>
                      <a:round/>
                      <a:headEnd len="sm" w="sm" type="none"/>
                      <a:tailEnd len="sm" w="sm" type="none"/>
                    </a:lnL>
                    <a:lnR cap="flat" cmpd="sng" w="9525">
                      <a:solidFill>
                        <a:srgbClr val="039BE5"/>
                      </a:solidFill>
                      <a:prstDash val="solid"/>
                      <a:round/>
                      <a:headEnd len="sm" w="sm" type="none"/>
                      <a:tailEnd len="sm" w="sm" type="none"/>
                    </a:lnR>
                    <a:lnT cap="flat" cmpd="sng" w="9525">
                      <a:solidFill>
                        <a:srgbClr val="039BE5"/>
                      </a:solidFill>
                      <a:prstDash val="solid"/>
                      <a:round/>
                      <a:headEnd len="sm" w="sm" type="none"/>
                      <a:tailEnd len="sm" w="sm" type="none"/>
                    </a:lnT>
                    <a:lnB cap="flat" cmpd="sng" w="9525">
                      <a:solidFill>
                        <a:srgbClr val="039BE5">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chemeClr val="dk1"/>
                          </a:solidFill>
                        </a:rPr>
                        <a:t>150</a:t>
                      </a:r>
                      <a:endParaRPr sz="1200">
                        <a:solidFill>
                          <a:schemeClr val="dk1"/>
                        </a:solidFill>
                      </a:endParaRPr>
                    </a:p>
                  </a:txBody>
                  <a:tcPr marT="91425" marB="91425" marR="91425" marL="91425">
                    <a:lnL cap="flat" cmpd="sng" w="9525">
                      <a:solidFill>
                        <a:srgbClr val="039BE5"/>
                      </a:solidFill>
                      <a:prstDash val="solid"/>
                      <a:round/>
                      <a:headEnd len="sm" w="sm" type="none"/>
                      <a:tailEnd len="sm" w="sm" type="none"/>
                    </a:lnL>
                    <a:lnR cap="flat" cmpd="sng" w="9525">
                      <a:solidFill>
                        <a:srgbClr val="039BE5"/>
                      </a:solidFill>
                      <a:prstDash val="solid"/>
                      <a:round/>
                      <a:headEnd len="sm" w="sm" type="none"/>
                      <a:tailEnd len="sm" w="sm" type="none"/>
                    </a:lnR>
                    <a:lnT cap="flat" cmpd="sng" w="9525">
                      <a:solidFill>
                        <a:srgbClr val="039BE5"/>
                      </a:solidFill>
                      <a:prstDash val="solid"/>
                      <a:round/>
                      <a:headEnd len="sm" w="sm" type="none"/>
                      <a:tailEnd len="sm" w="sm" type="none"/>
                    </a:lnT>
                    <a:lnB cap="flat" cmpd="sng" w="9525">
                      <a:solidFill>
                        <a:srgbClr val="039BE5">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chemeClr val="dk1"/>
                          </a:solidFill>
                        </a:rPr>
                        <a:t>110</a:t>
                      </a:r>
                      <a:endParaRPr sz="1200">
                        <a:solidFill>
                          <a:schemeClr val="dk1"/>
                        </a:solidFill>
                      </a:endParaRPr>
                    </a:p>
                  </a:txBody>
                  <a:tcPr marT="91425" marB="91425" marR="91425" marL="91425">
                    <a:lnL cap="flat" cmpd="sng" w="9525">
                      <a:solidFill>
                        <a:srgbClr val="039BE5"/>
                      </a:solidFill>
                      <a:prstDash val="solid"/>
                      <a:round/>
                      <a:headEnd len="sm" w="sm" type="none"/>
                      <a:tailEnd len="sm" w="sm" type="none"/>
                    </a:lnL>
                    <a:lnR cap="flat" cmpd="sng" w="9525">
                      <a:solidFill>
                        <a:srgbClr val="039BE5"/>
                      </a:solidFill>
                      <a:prstDash val="solid"/>
                      <a:round/>
                      <a:headEnd len="sm" w="sm" type="none"/>
                      <a:tailEnd len="sm" w="sm" type="none"/>
                    </a:lnR>
                    <a:lnT cap="flat" cmpd="sng" w="9525">
                      <a:solidFill>
                        <a:srgbClr val="039BE5"/>
                      </a:solidFill>
                      <a:prstDash val="solid"/>
                      <a:round/>
                      <a:headEnd len="sm" w="sm" type="none"/>
                      <a:tailEnd len="sm" w="sm" type="none"/>
                    </a:lnT>
                    <a:lnB cap="flat" cmpd="sng" w="9525">
                      <a:solidFill>
                        <a:srgbClr val="039BE5">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chemeClr val="dk1"/>
                          </a:solidFill>
                        </a:rPr>
                        <a:t>20</a:t>
                      </a:r>
                      <a:endParaRPr sz="1200">
                        <a:solidFill>
                          <a:schemeClr val="dk1"/>
                        </a:solidFill>
                      </a:endParaRPr>
                    </a:p>
                  </a:txBody>
                  <a:tcPr marT="91425" marB="91425" marR="91425" marL="91425">
                    <a:lnL cap="flat" cmpd="sng" w="9525">
                      <a:solidFill>
                        <a:srgbClr val="039BE5"/>
                      </a:solidFill>
                      <a:prstDash val="solid"/>
                      <a:round/>
                      <a:headEnd len="sm" w="sm" type="none"/>
                      <a:tailEnd len="sm" w="sm" type="none"/>
                    </a:lnL>
                    <a:lnR cap="flat" cmpd="sng" w="9525">
                      <a:solidFill>
                        <a:srgbClr val="039BE5"/>
                      </a:solidFill>
                      <a:prstDash val="solid"/>
                      <a:round/>
                      <a:headEnd len="sm" w="sm" type="none"/>
                      <a:tailEnd len="sm" w="sm" type="none"/>
                    </a:lnR>
                    <a:lnT cap="flat" cmpd="sng" w="9525">
                      <a:solidFill>
                        <a:srgbClr val="039BE5"/>
                      </a:solidFill>
                      <a:prstDash val="solid"/>
                      <a:round/>
                      <a:headEnd len="sm" w="sm" type="none"/>
                      <a:tailEnd len="sm" w="sm" type="none"/>
                    </a:lnT>
                    <a:lnB cap="flat" cmpd="sng" w="9525">
                      <a:solidFill>
                        <a:srgbClr val="039BE5">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chemeClr val="dk1"/>
                          </a:solidFill>
                        </a:rPr>
                        <a:t>80</a:t>
                      </a:r>
                      <a:endParaRPr sz="1200">
                        <a:solidFill>
                          <a:schemeClr val="dk1"/>
                        </a:solidFill>
                      </a:endParaRPr>
                    </a:p>
                  </a:txBody>
                  <a:tcPr marT="91425" marB="91425" marR="91425" marL="91425">
                    <a:lnL cap="flat" cmpd="sng" w="9525">
                      <a:solidFill>
                        <a:srgbClr val="039BE5"/>
                      </a:solidFill>
                      <a:prstDash val="solid"/>
                      <a:round/>
                      <a:headEnd len="sm" w="sm" type="none"/>
                      <a:tailEnd len="sm" w="sm" type="none"/>
                    </a:lnL>
                    <a:lnR cap="flat" cmpd="sng" w="9525">
                      <a:solidFill>
                        <a:srgbClr val="039BE5"/>
                      </a:solidFill>
                      <a:prstDash val="solid"/>
                      <a:round/>
                      <a:headEnd len="sm" w="sm" type="none"/>
                      <a:tailEnd len="sm" w="sm" type="none"/>
                    </a:lnR>
                    <a:lnT cap="flat" cmpd="sng" w="9525">
                      <a:solidFill>
                        <a:srgbClr val="039BE5"/>
                      </a:solidFill>
                      <a:prstDash val="solid"/>
                      <a:round/>
                      <a:headEnd len="sm" w="sm" type="none"/>
                      <a:tailEnd len="sm" w="sm" type="none"/>
                    </a:lnT>
                    <a:lnB cap="flat" cmpd="sng" w="9525">
                      <a:solidFill>
                        <a:srgbClr val="039BE5">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chemeClr val="dk1"/>
                          </a:solidFill>
                        </a:rPr>
                        <a:t>3</a:t>
                      </a:r>
                      <a:endParaRPr sz="1200">
                        <a:solidFill>
                          <a:schemeClr val="dk1"/>
                        </a:solidFill>
                      </a:endParaRPr>
                    </a:p>
                  </a:txBody>
                  <a:tcPr marT="91425" marB="91425" marR="91425" marL="91425">
                    <a:lnL cap="flat" cmpd="sng" w="9525">
                      <a:solidFill>
                        <a:srgbClr val="039BE5"/>
                      </a:solidFill>
                      <a:prstDash val="solid"/>
                      <a:round/>
                      <a:headEnd len="sm" w="sm" type="none"/>
                      <a:tailEnd len="sm" w="sm" type="none"/>
                    </a:lnL>
                    <a:lnR cap="flat" cmpd="sng" w="9525">
                      <a:solidFill>
                        <a:srgbClr val="039BE5"/>
                      </a:solidFill>
                      <a:prstDash val="solid"/>
                      <a:round/>
                      <a:headEnd len="sm" w="sm" type="none"/>
                      <a:tailEnd len="sm" w="sm" type="none"/>
                    </a:lnR>
                    <a:lnT cap="flat" cmpd="sng" w="9525">
                      <a:solidFill>
                        <a:srgbClr val="039BE5"/>
                      </a:solidFill>
                      <a:prstDash val="solid"/>
                      <a:round/>
                      <a:headEnd len="sm" w="sm" type="none"/>
                      <a:tailEnd len="sm" w="sm" type="none"/>
                    </a:lnT>
                    <a:lnB cap="flat" cmpd="sng" w="9525">
                      <a:solidFill>
                        <a:srgbClr val="039BE5">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chemeClr val="dk1"/>
                          </a:solidFill>
                        </a:rPr>
                        <a:t>18</a:t>
                      </a:r>
                      <a:endParaRPr sz="1200">
                        <a:solidFill>
                          <a:schemeClr val="dk1"/>
                        </a:solidFill>
                      </a:endParaRPr>
                    </a:p>
                  </a:txBody>
                  <a:tcPr marT="91425" marB="91425" marR="91425" marL="91425">
                    <a:lnL cap="flat" cmpd="sng" w="9525">
                      <a:solidFill>
                        <a:srgbClr val="039BE5"/>
                      </a:solidFill>
                      <a:prstDash val="solid"/>
                      <a:round/>
                      <a:headEnd len="sm" w="sm" type="none"/>
                      <a:tailEnd len="sm" w="sm" type="none"/>
                    </a:lnL>
                    <a:lnR cap="flat" cmpd="sng" w="9525">
                      <a:solidFill>
                        <a:srgbClr val="039BE5"/>
                      </a:solidFill>
                      <a:prstDash val="solid"/>
                      <a:round/>
                      <a:headEnd len="sm" w="sm" type="none"/>
                      <a:tailEnd len="sm" w="sm" type="none"/>
                    </a:lnR>
                    <a:lnT cap="flat" cmpd="sng" w="9525">
                      <a:solidFill>
                        <a:srgbClr val="039BE5"/>
                      </a:solidFill>
                      <a:prstDash val="solid"/>
                      <a:round/>
                      <a:headEnd len="sm" w="sm" type="none"/>
                      <a:tailEnd len="sm" w="sm" type="none"/>
                    </a:lnT>
                    <a:lnB cap="flat" cmpd="sng" w="9525">
                      <a:solidFill>
                        <a:srgbClr val="039BE5">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chemeClr val="dk1"/>
                          </a:solidFill>
                        </a:rPr>
                        <a:t>8</a:t>
                      </a:r>
                      <a:endParaRPr sz="1200">
                        <a:solidFill>
                          <a:schemeClr val="dk1"/>
                        </a:solidFill>
                      </a:endParaRPr>
                    </a:p>
                  </a:txBody>
                  <a:tcPr marT="91425" marB="91425" marR="91425" marL="91425">
                    <a:lnL cap="flat" cmpd="sng" w="9525">
                      <a:solidFill>
                        <a:srgbClr val="039BE5"/>
                      </a:solidFill>
                      <a:prstDash val="solid"/>
                      <a:round/>
                      <a:headEnd len="sm" w="sm" type="none"/>
                      <a:tailEnd len="sm" w="sm" type="none"/>
                    </a:lnL>
                    <a:lnR cap="flat" cmpd="sng" w="9525">
                      <a:solidFill>
                        <a:srgbClr val="039BE5"/>
                      </a:solidFill>
                      <a:prstDash val="solid"/>
                      <a:round/>
                      <a:headEnd len="sm" w="sm" type="none"/>
                      <a:tailEnd len="sm" w="sm" type="none"/>
                    </a:lnR>
                    <a:lnT cap="flat" cmpd="sng" w="9525">
                      <a:solidFill>
                        <a:srgbClr val="039BE5"/>
                      </a:solidFill>
                      <a:prstDash val="solid"/>
                      <a:round/>
                      <a:headEnd len="sm" w="sm" type="none"/>
                      <a:tailEnd len="sm" w="sm" type="none"/>
                    </a:lnT>
                    <a:lnB cap="flat" cmpd="sng" w="9525">
                      <a:solidFill>
                        <a:srgbClr val="039BE5">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chemeClr val="dk1"/>
                          </a:solidFill>
                        </a:rPr>
                        <a:t>11.6</a:t>
                      </a:r>
                      <a:endParaRPr sz="1200">
                        <a:solidFill>
                          <a:schemeClr val="dk1"/>
                        </a:solidFill>
                      </a:endParaRPr>
                    </a:p>
                  </a:txBody>
                  <a:tcPr marT="91425" marB="91425" marR="91425" marL="91425">
                    <a:lnL cap="flat" cmpd="sng" w="9525">
                      <a:solidFill>
                        <a:srgbClr val="039BE5"/>
                      </a:solidFill>
                      <a:prstDash val="solid"/>
                      <a:round/>
                      <a:headEnd len="sm" w="sm" type="none"/>
                      <a:tailEnd len="sm" w="sm" type="none"/>
                    </a:lnL>
                    <a:lnR cap="flat" cmpd="sng" w="9525">
                      <a:solidFill>
                        <a:srgbClr val="039BE5">
                          <a:alpha val="0"/>
                        </a:srgbClr>
                      </a:solidFill>
                      <a:prstDash val="solid"/>
                      <a:round/>
                      <a:headEnd len="sm" w="sm" type="none"/>
                      <a:tailEnd len="sm" w="sm" type="none"/>
                    </a:lnR>
                    <a:lnT cap="flat" cmpd="sng" w="9525">
                      <a:solidFill>
                        <a:srgbClr val="039BE5"/>
                      </a:solidFill>
                      <a:prstDash val="solid"/>
                      <a:round/>
                      <a:headEnd len="sm" w="sm" type="none"/>
                      <a:tailEnd len="sm" w="sm" type="none"/>
                    </a:lnT>
                    <a:lnB cap="flat" cmpd="sng" w="9525">
                      <a:solidFill>
                        <a:srgbClr val="039BE5">
                          <a:alpha val="0"/>
                        </a:srgbClr>
                      </a:solidFill>
                      <a:prstDash val="solid"/>
                      <a:round/>
                      <a:headEnd len="sm" w="sm" type="none"/>
                      <a:tailEnd len="sm" w="sm" type="none"/>
                    </a:lnB>
                  </a:tcPr>
                </a:tc>
              </a:tr>
            </a:tbl>
          </a:graphicData>
        </a:graphic>
      </p:graphicFrame>
      <p:sp>
        <p:nvSpPr>
          <p:cNvPr id="175" name="Google Shape;175;p22"/>
          <p:cNvSpPr txBox="1"/>
          <p:nvPr/>
        </p:nvSpPr>
        <p:spPr>
          <a:xfrm>
            <a:off x="0" y="4797325"/>
            <a:ext cx="2021700" cy="33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E9E9E"/>
                </a:solidFill>
                <a:latin typeface="Roboto"/>
                <a:ea typeface="Roboto"/>
                <a:cs typeface="Roboto"/>
                <a:sym typeface="Roboto"/>
              </a:rPr>
              <a:t>Aisha Ashimbek</a:t>
            </a:r>
            <a:endParaRPr>
              <a:solidFill>
                <a:srgbClr val="9E9E9E"/>
              </a:solidFill>
              <a:latin typeface="Roboto"/>
              <a:ea typeface="Roboto"/>
              <a:cs typeface="Roboto"/>
              <a:sym typeface="Roboto"/>
            </a:endParaRPr>
          </a:p>
        </p:txBody>
      </p:sp>
      <p:sp>
        <p:nvSpPr>
          <p:cNvPr id="176" name="Google Shape;176;p22"/>
          <p:cNvSpPr txBox="1"/>
          <p:nvPr>
            <p:ph idx="1" type="body"/>
          </p:nvPr>
        </p:nvSpPr>
        <p:spPr>
          <a:xfrm>
            <a:off x="387900" y="3286650"/>
            <a:ext cx="8368200" cy="2422800"/>
          </a:xfrm>
          <a:prstGeom prst="rect">
            <a:avLst/>
          </a:prstGeom>
        </p:spPr>
        <p:txBody>
          <a:bodyPr anchorCtr="0" anchor="t" bIns="91425" lIns="91425" spcFirstLastPara="1" rIns="91425" wrap="square" tIns="91425">
            <a:normAutofit/>
          </a:bodyPr>
          <a:lstStyle/>
          <a:p>
            <a:pPr indent="-349250" lvl="0" marL="457200" rtl="0" algn="l">
              <a:spcBef>
                <a:spcPts val="0"/>
              </a:spcBef>
              <a:spcAft>
                <a:spcPts val="0"/>
              </a:spcAft>
              <a:buSzPts val="1900"/>
              <a:buChar char="➢"/>
            </a:pPr>
            <a:r>
              <a:rPr lang="en" sz="1900"/>
              <a:t>Poisson model </a:t>
            </a:r>
            <a:r>
              <a:rPr lang="en" sz="1900">
                <a:solidFill>
                  <a:srgbClr val="039BE5"/>
                </a:solidFill>
              </a:rPr>
              <a:t>underestimates</a:t>
            </a:r>
            <a:r>
              <a:rPr lang="en" sz="1900"/>
              <a:t> N by a factor of 3 </a:t>
            </a:r>
            <a:r>
              <a:rPr lang="en" sz="1500"/>
              <a:t>(Sampson 2007)</a:t>
            </a:r>
            <a:endParaRPr sz="800"/>
          </a:p>
          <a:p>
            <a:pPr indent="457200" lvl="0" marL="1371600" rtl="0" algn="l">
              <a:lnSpc>
                <a:spcPct val="115000"/>
              </a:lnSpc>
              <a:spcBef>
                <a:spcPts val="1200"/>
              </a:spcBef>
              <a:spcAft>
                <a:spcPts val="0"/>
              </a:spcAft>
              <a:buNone/>
            </a:pPr>
            <a:r>
              <a:t/>
            </a:r>
            <a:endParaRPr sz="1200"/>
          </a:p>
          <a:p>
            <a:pPr indent="457200" lvl="0" marL="1371600" rtl="0" algn="l">
              <a:lnSpc>
                <a:spcPct val="115000"/>
              </a:lnSpc>
              <a:spcBef>
                <a:spcPts val="0"/>
              </a:spcBef>
              <a:spcAft>
                <a:spcPts val="0"/>
              </a:spcAft>
              <a:buNone/>
            </a:pPr>
            <a:r>
              <a:t/>
            </a:r>
            <a:endParaRPr sz="1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80" name="Shape 180"/>
        <p:cNvGrpSpPr/>
        <p:nvPr/>
      </p:nvGrpSpPr>
      <p:grpSpPr>
        <a:xfrm>
          <a:off x="0" y="0"/>
          <a:ext cx="0" cy="0"/>
          <a:chOff x="0" y="0"/>
          <a:chExt cx="0" cy="0"/>
        </a:xfrm>
      </p:grpSpPr>
      <p:pic>
        <p:nvPicPr>
          <p:cNvPr id="181" name="Google Shape;181;p23"/>
          <p:cNvPicPr preferRelativeResize="0"/>
          <p:nvPr/>
        </p:nvPicPr>
        <p:blipFill rotWithShape="1">
          <a:blip r:embed="rId3">
            <a:alphaModFix amt="50000"/>
          </a:blip>
          <a:srcRect b="6975" l="0" r="1623" t="7751"/>
          <a:stretch/>
        </p:blipFill>
        <p:spPr>
          <a:xfrm>
            <a:off x="0" y="-12900"/>
            <a:ext cx="9143997" cy="5143499"/>
          </a:xfrm>
          <a:prstGeom prst="rect">
            <a:avLst/>
          </a:prstGeom>
          <a:noFill/>
          <a:ln>
            <a:noFill/>
          </a:ln>
          <a:effectLst>
            <a:outerShdw blurRad="57150" rotWithShape="0" algn="bl" dir="5400000" dist="19050">
              <a:srgbClr val="000000">
                <a:alpha val="50000"/>
              </a:srgbClr>
            </a:outerShdw>
            <a:reflection blurRad="0" dir="5400000" dist="38100" endA="0" endPos="30000" fadeDir="5400012" kx="0" rotWithShape="0" algn="bl" stPos="0" sy="-100000" ky="0"/>
          </a:effectLst>
        </p:spPr>
      </p:pic>
      <p:sp>
        <p:nvSpPr>
          <p:cNvPr id="182" name="Google Shape;182;p23"/>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Statistical significance analysis</a:t>
            </a:r>
            <a:endParaRPr/>
          </a:p>
        </p:txBody>
      </p:sp>
      <p:sp>
        <p:nvSpPr>
          <p:cNvPr id="183" name="Google Shape;183;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84" name="Google Shape;184;p23"/>
          <p:cNvPicPr preferRelativeResize="0"/>
          <p:nvPr/>
        </p:nvPicPr>
        <p:blipFill rotWithShape="1">
          <a:blip r:embed="rId4">
            <a:alphaModFix/>
          </a:blip>
          <a:srcRect b="3494" l="5275" r="8091" t="8924"/>
          <a:stretch/>
        </p:blipFill>
        <p:spPr>
          <a:xfrm>
            <a:off x="2322100" y="2308750"/>
            <a:ext cx="4499825" cy="2654301"/>
          </a:xfrm>
          <a:prstGeom prst="rect">
            <a:avLst/>
          </a:prstGeom>
          <a:noFill/>
          <a:ln>
            <a:noFill/>
          </a:ln>
        </p:spPr>
      </p:pic>
      <p:sp>
        <p:nvSpPr>
          <p:cNvPr id="185" name="Google Shape;185;p23"/>
          <p:cNvSpPr txBox="1"/>
          <p:nvPr>
            <p:ph idx="1" type="body"/>
          </p:nvPr>
        </p:nvSpPr>
        <p:spPr>
          <a:xfrm>
            <a:off x="387900" y="1337425"/>
            <a:ext cx="8368200" cy="13188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Number of expected clusters for the entire observation duration, </a:t>
            </a:r>
            <a:r>
              <a:rPr i="1" lang="en"/>
              <a:t>N</a:t>
            </a:r>
            <a:r>
              <a:rPr baseline="-25000" i="1" lang="en"/>
              <a:t>tot </a:t>
            </a:r>
            <a:r>
              <a:rPr lang="en"/>
              <a:t>:</a:t>
            </a:r>
            <a:endParaRPr/>
          </a:p>
          <a:p>
            <a:pPr indent="-317500" lvl="1" marL="914400" rtl="0" algn="l">
              <a:spcBef>
                <a:spcPts val="0"/>
              </a:spcBef>
              <a:spcAft>
                <a:spcPts val="0"/>
              </a:spcAft>
              <a:buSzPts val="1400"/>
              <a:buChar char="○"/>
            </a:pPr>
            <a:r>
              <a:rPr lang="en">
                <a:solidFill>
                  <a:srgbClr val="039BE5"/>
                </a:solidFill>
              </a:rPr>
              <a:t>Meteor shower:</a:t>
            </a:r>
            <a:r>
              <a:rPr lang="en"/>
              <a:t> </a:t>
            </a:r>
            <a:r>
              <a:rPr i="1" lang="en"/>
              <a:t>N </a:t>
            </a:r>
            <a:r>
              <a:rPr lang="en"/>
              <a:t>* duration of a shower </a:t>
            </a:r>
            <a:endParaRPr/>
          </a:p>
          <a:p>
            <a:pPr indent="-317500" lvl="1" marL="914400" rtl="0" algn="l">
              <a:spcBef>
                <a:spcPts val="0"/>
              </a:spcBef>
              <a:spcAft>
                <a:spcPts val="0"/>
              </a:spcAft>
              <a:buSzPts val="1400"/>
              <a:buChar char="○"/>
            </a:pPr>
            <a:r>
              <a:rPr lang="en">
                <a:solidFill>
                  <a:srgbClr val="039BE5"/>
                </a:solidFill>
              </a:rPr>
              <a:t>Sporadic: </a:t>
            </a:r>
            <a:r>
              <a:rPr i="1" lang="en"/>
              <a:t>N</a:t>
            </a:r>
            <a:r>
              <a:rPr lang="en"/>
              <a:t> * total temporal extent of the dataset </a:t>
            </a:r>
            <a:endParaRPr/>
          </a:p>
        </p:txBody>
      </p:sp>
      <p:sp>
        <p:nvSpPr>
          <p:cNvPr id="186" name="Google Shape;186;p23"/>
          <p:cNvSpPr txBox="1"/>
          <p:nvPr/>
        </p:nvSpPr>
        <p:spPr>
          <a:xfrm>
            <a:off x="0" y="4797325"/>
            <a:ext cx="2021700" cy="33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E9E9E"/>
                </a:solidFill>
                <a:latin typeface="Roboto"/>
                <a:ea typeface="Roboto"/>
                <a:cs typeface="Roboto"/>
                <a:sym typeface="Roboto"/>
              </a:rPr>
              <a:t>Aisha Ashimbek</a:t>
            </a:r>
            <a:endParaRPr>
              <a:solidFill>
                <a:srgbClr val="9E9E9E"/>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90" name="Shape 190"/>
        <p:cNvGrpSpPr/>
        <p:nvPr/>
      </p:nvGrpSpPr>
      <p:grpSpPr>
        <a:xfrm>
          <a:off x="0" y="0"/>
          <a:ext cx="0" cy="0"/>
          <a:chOff x="0" y="0"/>
          <a:chExt cx="0" cy="0"/>
        </a:xfrm>
      </p:grpSpPr>
      <p:pic>
        <p:nvPicPr>
          <p:cNvPr id="191" name="Google Shape;191;p24"/>
          <p:cNvPicPr preferRelativeResize="0"/>
          <p:nvPr/>
        </p:nvPicPr>
        <p:blipFill rotWithShape="1">
          <a:blip r:embed="rId3">
            <a:alphaModFix amt="50000"/>
          </a:blip>
          <a:srcRect b="6975" l="0" r="1623" t="7751"/>
          <a:stretch/>
        </p:blipFill>
        <p:spPr>
          <a:xfrm>
            <a:off x="0" y="-12900"/>
            <a:ext cx="9143997" cy="5143499"/>
          </a:xfrm>
          <a:prstGeom prst="rect">
            <a:avLst/>
          </a:prstGeom>
          <a:noFill/>
          <a:ln>
            <a:noFill/>
          </a:ln>
          <a:effectLst>
            <a:outerShdw blurRad="57150" rotWithShape="0" algn="bl" dir="5400000" dist="19050">
              <a:srgbClr val="000000">
                <a:alpha val="50000"/>
              </a:srgbClr>
            </a:outerShdw>
            <a:reflection blurRad="0" dir="5400000" dist="38100" endA="0" endPos="30000" fadeDir="5400012" kx="0" rotWithShape="0" algn="bl" stPos="0" sy="-100000" ky="0"/>
          </a:effectLst>
        </p:spPr>
      </p:pic>
      <p:sp>
        <p:nvSpPr>
          <p:cNvPr id="192" name="Google Shape;192;p2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High-confidence clusters</a:t>
            </a:r>
            <a:endParaRPr/>
          </a:p>
        </p:txBody>
      </p:sp>
      <p:sp>
        <p:nvSpPr>
          <p:cNvPr id="193" name="Google Shape;193;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94" name="Google Shape;194;p24"/>
          <p:cNvSpPr txBox="1"/>
          <p:nvPr>
            <p:ph idx="1" type="body"/>
          </p:nvPr>
        </p:nvSpPr>
        <p:spPr>
          <a:xfrm>
            <a:off x="5201300" y="2006925"/>
            <a:ext cx="3942600" cy="19386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039BE5"/>
              </a:buClr>
              <a:buSzPts val="1800"/>
              <a:buChar char="➢"/>
            </a:pPr>
            <a:r>
              <a:rPr lang="en">
                <a:solidFill>
                  <a:srgbClr val="039BE5"/>
                </a:solidFill>
              </a:rPr>
              <a:t>Final result: </a:t>
            </a:r>
            <a:r>
              <a:rPr lang="en"/>
              <a:t>16 meteor clusters</a:t>
            </a:r>
            <a:endParaRPr/>
          </a:p>
          <a:p>
            <a:pPr indent="-317500" lvl="1" marL="914400" rtl="0" algn="l">
              <a:spcBef>
                <a:spcPts val="0"/>
              </a:spcBef>
              <a:spcAft>
                <a:spcPts val="0"/>
              </a:spcAft>
              <a:buSzPts val="1400"/>
              <a:buChar char="○"/>
            </a:pPr>
            <a:r>
              <a:rPr lang="en"/>
              <a:t>6 in Geminids</a:t>
            </a:r>
            <a:endParaRPr/>
          </a:p>
          <a:p>
            <a:pPr indent="-317500" lvl="1" marL="914400" rtl="0" algn="l">
              <a:spcBef>
                <a:spcPts val="0"/>
              </a:spcBef>
              <a:spcAft>
                <a:spcPts val="0"/>
              </a:spcAft>
              <a:buSzPts val="1400"/>
              <a:buChar char="○"/>
            </a:pPr>
            <a:r>
              <a:rPr lang="en"/>
              <a:t>4 in Orionids</a:t>
            </a:r>
            <a:endParaRPr/>
          </a:p>
          <a:p>
            <a:pPr indent="-317500" lvl="1" marL="914400" rtl="0" algn="l">
              <a:spcBef>
                <a:spcPts val="0"/>
              </a:spcBef>
              <a:spcAft>
                <a:spcPts val="0"/>
              </a:spcAft>
              <a:buSzPts val="1400"/>
              <a:buChar char="○"/>
            </a:pPr>
            <a:r>
              <a:rPr lang="en"/>
              <a:t>1 in Comae Berenicids</a:t>
            </a:r>
            <a:endParaRPr/>
          </a:p>
          <a:p>
            <a:pPr indent="-317500" lvl="1" marL="914400" rtl="0" algn="l">
              <a:spcBef>
                <a:spcPts val="0"/>
              </a:spcBef>
              <a:spcAft>
                <a:spcPts val="0"/>
              </a:spcAft>
              <a:buSzPts val="1400"/>
              <a:buChar char="○"/>
            </a:pPr>
            <a:r>
              <a:rPr lang="en"/>
              <a:t>1 in April Lyrids</a:t>
            </a:r>
            <a:endParaRPr/>
          </a:p>
          <a:p>
            <a:pPr indent="-317500" lvl="1" marL="914400" rtl="0" algn="l">
              <a:spcBef>
                <a:spcPts val="0"/>
              </a:spcBef>
              <a:spcAft>
                <a:spcPts val="0"/>
              </a:spcAft>
              <a:buSzPts val="1400"/>
              <a:buChar char="○"/>
            </a:pPr>
            <a:r>
              <a:rPr lang="en"/>
              <a:t>1 in September-ε Perseids</a:t>
            </a:r>
            <a:endParaRPr/>
          </a:p>
          <a:p>
            <a:pPr indent="-317500" lvl="1" marL="914400" rtl="0" algn="l">
              <a:spcBef>
                <a:spcPts val="0"/>
              </a:spcBef>
              <a:spcAft>
                <a:spcPts val="0"/>
              </a:spcAft>
              <a:buSzPts val="1400"/>
              <a:buChar char="○"/>
            </a:pPr>
            <a:r>
              <a:rPr lang="en"/>
              <a:t>3 from the sporadic background</a:t>
            </a:r>
            <a:endParaRPr/>
          </a:p>
        </p:txBody>
      </p:sp>
      <p:sp>
        <p:nvSpPr>
          <p:cNvPr id="195" name="Google Shape;195;p24"/>
          <p:cNvSpPr/>
          <p:nvPr/>
        </p:nvSpPr>
        <p:spPr>
          <a:xfrm>
            <a:off x="5771825" y="3373975"/>
            <a:ext cx="2630100" cy="279300"/>
          </a:xfrm>
          <a:prstGeom prst="rect">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pic>
        <p:nvPicPr>
          <p:cNvPr id="196" name="Google Shape;196;p24"/>
          <p:cNvPicPr preferRelativeResize="0"/>
          <p:nvPr/>
        </p:nvPicPr>
        <p:blipFill rotWithShape="1">
          <a:blip r:embed="rId4">
            <a:alphaModFix/>
          </a:blip>
          <a:srcRect b="5351" l="7106" r="8590" t="9425"/>
          <a:stretch/>
        </p:blipFill>
        <p:spPr>
          <a:xfrm>
            <a:off x="419425" y="1456675"/>
            <a:ext cx="4700923" cy="3167476"/>
          </a:xfrm>
          <a:prstGeom prst="rect">
            <a:avLst/>
          </a:prstGeom>
          <a:noFill/>
          <a:ln>
            <a:noFill/>
          </a:ln>
        </p:spPr>
      </p:pic>
      <p:sp>
        <p:nvSpPr>
          <p:cNvPr id="197" name="Google Shape;197;p24"/>
          <p:cNvSpPr txBox="1"/>
          <p:nvPr/>
        </p:nvSpPr>
        <p:spPr>
          <a:xfrm>
            <a:off x="0" y="4797325"/>
            <a:ext cx="2021700" cy="33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E9E9E"/>
                </a:solidFill>
                <a:latin typeface="Roboto"/>
                <a:ea typeface="Roboto"/>
                <a:cs typeface="Roboto"/>
                <a:sym typeface="Roboto"/>
              </a:rPr>
              <a:t>Aisha Ashimbek</a:t>
            </a:r>
            <a:endParaRPr>
              <a:solidFill>
                <a:srgbClr val="9E9E9E"/>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01" name="Shape 201"/>
        <p:cNvGrpSpPr/>
        <p:nvPr/>
      </p:nvGrpSpPr>
      <p:grpSpPr>
        <a:xfrm>
          <a:off x="0" y="0"/>
          <a:ext cx="0" cy="0"/>
          <a:chOff x="0" y="0"/>
          <a:chExt cx="0" cy="0"/>
        </a:xfrm>
      </p:grpSpPr>
      <p:pic>
        <p:nvPicPr>
          <p:cNvPr id="202" name="Google Shape;202;p25"/>
          <p:cNvPicPr preferRelativeResize="0"/>
          <p:nvPr/>
        </p:nvPicPr>
        <p:blipFill rotWithShape="1">
          <a:blip r:embed="rId3">
            <a:alphaModFix amt="50000"/>
          </a:blip>
          <a:srcRect b="6975" l="0" r="1623" t="7751"/>
          <a:stretch/>
        </p:blipFill>
        <p:spPr>
          <a:xfrm>
            <a:off x="0" y="-12900"/>
            <a:ext cx="9143997" cy="5143499"/>
          </a:xfrm>
          <a:prstGeom prst="rect">
            <a:avLst/>
          </a:prstGeom>
          <a:noFill/>
          <a:ln>
            <a:noFill/>
          </a:ln>
          <a:effectLst>
            <a:outerShdw blurRad="57150" rotWithShape="0" algn="bl" dir="5400000" dist="19050">
              <a:srgbClr val="000000">
                <a:alpha val="50000"/>
              </a:srgbClr>
            </a:outerShdw>
            <a:reflection blurRad="0" dir="5400000" dist="38100" endA="0" endPos="30000" fadeDir="5400012" kx="0" rotWithShape="0" algn="bl" stPos="0" sy="-100000" ky="0"/>
          </a:effectLst>
        </p:spPr>
      </p:pic>
      <p:sp>
        <p:nvSpPr>
          <p:cNvPr id="203" name="Google Shape;203;p2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Geminids: 6 meteor clusters </a:t>
            </a:r>
            <a:endParaRPr/>
          </a:p>
        </p:txBody>
      </p:sp>
      <p:sp>
        <p:nvSpPr>
          <p:cNvPr id="204" name="Google Shape;204;p25"/>
          <p:cNvSpPr txBox="1"/>
          <p:nvPr>
            <p:ph idx="1" type="body"/>
          </p:nvPr>
        </p:nvSpPr>
        <p:spPr>
          <a:xfrm>
            <a:off x="2112325" y="4292675"/>
            <a:ext cx="4824300" cy="593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Parent body - 3200 Phaethon - </a:t>
            </a:r>
            <a:r>
              <a:rPr lang="en">
                <a:solidFill>
                  <a:srgbClr val="039BE5"/>
                </a:solidFill>
              </a:rPr>
              <a:t>active asteroid </a:t>
            </a:r>
            <a:endParaRPr>
              <a:solidFill>
                <a:srgbClr val="039BE5"/>
              </a:solidFill>
            </a:endParaRPr>
          </a:p>
        </p:txBody>
      </p:sp>
      <p:sp>
        <p:nvSpPr>
          <p:cNvPr id="205" name="Google Shape;205;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06" name="Google Shape;206;p25"/>
          <p:cNvPicPr preferRelativeResize="0"/>
          <p:nvPr/>
        </p:nvPicPr>
        <p:blipFill rotWithShape="1">
          <a:blip r:embed="rId4">
            <a:alphaModFix/>
          </a:blip>
          <a:srcRect b="5821" l="6128" r="8159" t="7680"/>
          <a:stretch/>
        </p:blipFill>
        <p:spPr>
          <a:xfrm>
            <a:off x="2437100" y="1282513"/>
            <a:ext cx="4269793" cy="2871786"/>
          </a:xfrm>
          <a:prstGeom prst="rect">
            <a:avLst/>
          </a:prstGeom>
          <a:noFill/>
          <a:ln>
            <a:noFill/>
          </a:ln>
        </p:spPr>
      </p:pic>
      <p:sp>
        <p:nvSpPr>
          <p:cNvPr id="207" name="Google Shape;207;p25"/>
          <p:cNvSpPr txBox="1"/>
          <p:nvPr/>
        </p:nvSpPr>
        <p:spPr>
          <a:xfrm>
            <a:off x="0" y="4797325"/>
            <a:ext cx="2021700" cy="33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E9E9E"/>
                </a:solidFill>
                <a:latin typeface="Roboto"/>
                <a:ea typeface="Roboto"/>
                <a:cs typeface="Roboto"/>
                <a:sym typeface="Roboto"/>
              </a:rPr>
              <a:t>Aisha Ashimbek</a:t>
            </a:r>
            <a:endParaRPr>
              <a:solidFill>
                <a:srgbClr val="9E9E9E"/>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11" name="Shape 211"/>
        <p:cNvGrpSpPr/>
        <p:nvPr/>
      </p:nvGrpSpPr>
      <p:grpSpPr>
        <a:xfrm>
          <a:off x="0" y="0"/>
          <a:ext cx="0" cy="0"/>
          <a:chOff x="0" y="0"/>
          <a:chExt cx="0" cy="0"/>
        </a:xfrm>
      </p:grpSpPr>
      <p:pic>
        <p:nvPicPr>
          <p:cNvPr id="212" name="Google Shape;212;p26"/>
          <p:cNvPicPr preferRelativeResize="0"/>
          <p:nvPr/>
        </p:nvPicPr>
        <p:blipFill rotWithShape="1">
          <a:blip r:embed="rId3">
            <a:alphaModFix amt="50000"/>
          </a:blip>
          <a:srcRect b="6975" l="0" r="1623" t="7751"/>
          <a:stretch/>
        </p:blipFill>
        <p:spPr>
          <a:xfrm>
            <a:off x="0" y="-12900"/>
            <a:ext cx="9143997" cy="5143499"/>
          </a:xfrm>
          <a:prstGeom prst="rect">
            <a:avLst/>
          </a:prstGeom>
          <a:noFill/>
          <a:ln>
            <a:noFill/>
          </a:ln>
          <a:effectLst>
            <a:outerShdw blurRad="57150" rotWithShape="0" algn="bl" dir="5400000" dist="19050">
              <a:srgbClr val="000000">
                <a:alpha val="50000"/>
              </a:srgbClr>
            </a:outerShdw>
            <a:reflection blurRad="0" dir="5400000" dist="38100" endA="0" endPos="30000" fadeDir="5400012" kx="0" rotWithShape="0" algn="bl" stPos="0" sy="-100000" ky="0"/>
          </a:effectLst>
        </p:spPr>
      </p:pic>
      <p:sp>
        <p:nvSpPr>
          <p:cNvPr id="213" name="Google Shape;213;p2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Towards a definition of a meteor cluster</a:t>
            </a:r>
            <a:endParaRPr/>
          </a:p>
        </p:txBody>
      </p:sp>
      <p:sp>
        <p:nvSpPr>
          <p:cNvPr id="214" name="Google Shape;214;p26"/>
          <p:cNvSpPr txBox="1"/>
          <p:nvPr>
            <p:ph idx="1" type="body"/>
          </p:nvPr>
        </p:nvSpPr>
        <p:spPr>
          <a:xfrm>
            <a:off x="4203950" y="2683813"/>
            <a:ext cx="4767000" cy="613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CC0000"/>
                </a:solidFill>
              </a:rPr>
              <a:t>-----</a:t>
            </a:r>
            <a:r>
              <a:rPr lang="en">
                <a:solidFill>
                  <a:srgbClr val="CC0000"/>
                </a:solidFill>
              </a:rPr>
              <a:t> </a:t>
            </a:r>
            <a:r>
              <a:rPr lang="en"/>
              <a:t>90</a:t>
            </a:r>
            <a:r>
              <a:rPr baseline="30000" lang="en"/>
              <a:t>t</a:t>
            </a:r>
            <a:r>
              <a:rPr baseline="30000" lang="en"/>
              <a:t>h</a:t>
            </a:r>
            <a:r>
              <a:rPr lang="en"/>
              <a:t> percentiles of cluster parameters</a:t>
            </a:r>
            <a:endParaRPr/>
          </a:p>
        </p:txBody>
      </p:sp>
      <p:sp>
        <p:nvSpPr>
          <p:cNvPr id="215" name="Google Shape;215;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16" name="Google Shape;216;p26"/>
          <p:cNvPicPr preferRelativeResize="0"/>
          <p:nvPr/>
        </p:nvPicPr>
        <p:blipFill>
          <a:blip r:embed="rId4">
            <a:alphaModFix/>
          </a:blip>
          <a:stretch>
            <a:fillRect/>
          </a:stretch>
        </p:blipFill>
        <p:spPr>
          <a:xfrm>
            <a:off x="497400" y="1446925"/>
            <a:ext cx="3525074" cy="3525074"/>
          </a:xfrm>
          <a:prstGeom prst="rect">
            <a:avLst/>
          </a:prstGeom>
          <a:noFill/>
          <a:ln>
            <a:noFill/>
          </a:ln>
        </p:spPr>
      </p:pic>
      <p:sp>
        <p:nvSpPr>
          <p:cNvPr id="217" name="Google Shape;217;p26"/>
          <p:cNvSpPr txBox="1"/>
          <p:nvPr/>
        </p:nvSpPr>
        <p:spPr>
          <a:xfrm>
            <a:off x="0" y="4866050"/>
            <a:ext cx="2021700" cy="33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E9E9E"/>
                </a:solidFill>
                <a:latin typeface="Roboto"/>
                <a:ea typeface="Roboto"/>
                <a:cs typeface="Roboto"/>
                <a:sym typeface="Roboto"/>
              </a:rPr>
              <a:t>Aisha Ashimbek</a:t>
            </a:r>
            <a:endParaRPr>
              <a:solidFill>
                <a:srgbClr val="9E9E9E"/>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21" name="Shape 221"/>
        <p:cNvGrpSpPr/>
        <p:nvPr/>
      </p:nvGrpSpPr>
      <p:grpSpPr>
        <a:xfrm>
          <a:off x="0" y="0"/>
          <a:ext cx="0" cy="0"/>
          <a:chOff x="0" y="0"/>
          <a:chExt cx="0" cy="0"/>
        </a:xfrm>
      </p:grpSpPr>
      <p:pic>
        <p:nvPicPr>
          <p:cNvPr id="222" name="Google Shape;222;p27"/>
          <p:cNvPicPr preferRelativeResize="0"/>
          <p:nvPr/>
        </p:nvPicPr>
        <p:blipFill rotWithShape="1">
          <a:blip r:embed="rId3">
            <a:alphaModFix amt="50000"/>
          </a:blip>
          <a:srcRect b="6975" l="0" r="1623" t="7751"/>
          <a:stretch/>
        </p:blipFill>
        <p:spPr>
          <a:xfrm>
            <a:off x="0" y="-12900"/>
            <a:ext cx="9143997" cy="5143499"/>
          </a:xfrm>
          <a:prstGeom prst="rect">
            <a:avLst/>
          </a:prstGeom>
          <a:noFill/>
          <a:ln>
            <a:noFill/>
          </a:ln>
          <a:effectLst>
            <a:outerShdw blurRad="57150" rotWithShape="0" algn="bl" dir="5400000" dist="19050">
              <a:srgbClr val="000000">
                <a:alpha val="50000"/>
              </a:srgbClr>
            </a:outerShdw>
            <a:reflection blurRad="0" dir="5400000" dist="38100" endA="0" endPos="30000" fadeDir="5400012" kx="0" rotWithShape="0" algn="bl" stPos="0" sy="-100000" ky="0"/>
          </a:effectLst>
        </p:spPr>
      </p:pic>
      <p:sp>
        <p:nvSpPr>
          <p:cNvPr id="223" name="Google Shape;223;p2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Towards a definition of a meteor cluster</a:t>
            </a:r>
            <a:endParaRPr/>
          </a:p>
        </p:txBody>
      </p:sp>
      <p:sp>
        <p:nvSpPr>
          <p:cNvPr id="224" name="Google Shape;224;p27"/>
          <p:cNvSpPr txBox="1"/>
          <p:nvPr>
            <p:ph idx="1" type="body"/>
          </p:nvPr>
        </p:nvSpPr>
        <p:spPr>
          <a:xfrm>
            <a:off x="5278150" y="2519975"/>
            <a:ext cx="3631200" cy="1755900"/>
          </a:xfrm>
          <a:prstGeom prst="rect">
            <a:avLst/>
          </a:prstGeom>
          <a:ln cap="flat" cmpd="sng" w="19050">
            <a:solidFill>
              <a:srgbClr val="039BE5"/>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Meteor</a:t>
            </a:r>
            <a:r>
              <a:rPr lang="en"/>
              <a:t> cluster may </a:t>
            </a:r>
            <a:r>
              <a:rPr i="1" lang="en">
                <a:solidFill>
                  <a:srgbClr val="039BE5"/>
                </a:solidFill>
              </a:rPr>
              <a:t>not be as rare</a:t>
            </a:r>
            <a:r>
              <a:rPr lang="en"/>
              <a:t> as only eight, but they may also </a:t>
            </a:r>
            <a:r>
              <a:rPr i="1" lang="en">
                <a:solidFill>
                  <a:srgbClr val="039BE5"/>
                </a:solidFill>
              </a:rPr>
              <a:t>not typically be as abundant</a:t>
            </a:r>
            <a:r>
              <a:rPr lang="en">
                <a:solidFill>
                  <a:srgbClr val="039BE5"/>
                </a:solidFill>
              </a:rPr>
              <a:t> </a:t>
            </a:r>
            <a:r>
              <a:rPr lang="en"/>
              <a:t>as the majority of confirmed clusters    → </a:t>
            </a:r>
            <a:r>
              <a:rPr lang="en">
                <a:solidFill>
                  <a:srgbClr val="039BE5"/>
                </a:solidFill>
              </a:rPr>
              <a:t>observational bias</a:t>
            </a:r>
            <a:r>
              <a:rPr lang="en"/>
              <a:t>?</a:t>
            </a:r>
            <a:endParaRPr/>
          </a:p>
        </p:txBody>
      </p:sp>
      <p:sp>
        <p:nvSpPr>
          <p:cNvPr id="225" name="Google Shape;225;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26" name="Google Shape;226;p27"/>
          <p:cNvPicPr preferRelativeResize="0"/>
          <p:nvPr/>
        </p:nvPicPr>
        <p:blipFill rotWithShape="1">
          <a:blip r:embed="rId4">
            <a:alphaModFix/>
          </a:blip>
          <a:srcRect b="5821" l="6128" r="8159" t="7680"/>
          <a:stretch/>
        </p:blipFill>
        <p:spPr>
          <a:xfrm>
            <a:off x="186652" y="1450525"/>
            <a:ext cx="4905702" cy="3299488"/>
          </a:xfrm>
          <a:prstGeom prst="rect">
            <a:avLst/>
          </a:prstGeom>
          <a:noFill/>
          <a:ln>
            <a:noFill/>
          </a:ln>
        </p:spPr>
      </p:pic>
      <p:sp>
        <p:nvSpPr>
          <p:cNvPr id="227" name="Google Shape;227;p27"/>
          <p:cNvSpPr/>
          <p:nvPr/>
        </p:nvSpPr>
        <p:spPr>
          <a:xfrm>
            <a:off x="3227925" y="2921250"/>
            <a:ext cx="175500" cy="160800"/>
          </a:xfrm>
          <a:prstGeom prst="ellipse">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28" name="Google Shape;228;p27"/>
          <p:cNvSpPr/>
          <p:nvPr/>
        </p:nvSpPr>
        <p:spPr>
          <a:xfrm>
            <a:off x="2139700" y="2961100"/>
            <a:ext cx="175500" cy="160800"/>
          </a:xfrm>
          <a:prstGeom prst="ellipse">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29" name="Google Shape;229;p27"/>
          <p:cNvSpPr/>
          <p:nvPr/>
        </p:nvSpPr>
        <p:spPr>
          <a:xfrm>
            <a:off x="3023200" y="2990650"/>
            <a:ext cx="175500" cy="160800"/>
          </a:xfrm>
          <a:prstGeom prst="ellipse">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30" name="Google Shape;230;p27"/>
          <p:cNvSpPr/>
          <p:nvPr/>
        </p:nvSpPr>
        <p:spPr>
          <a:xfrm>
            <a:off x="3052425" y="2760450"/>
            <a:ext cx="175500" cy="160800"/>
          </a:xfrm>
          <a:prstGeom prst="ellipse">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31" name="Google Shape;231;p27"/>
          <p:cNvSpPr/>
          <p:nvPr/>
        </p:nvSpPr>
        <p:spPr>
          <a:xfrm>
            <a:off x="1728975" y="2646225"/>
            <a:ext cx="175500" cy="160800"/>
          </a:xfrm>
          <a:prstGeom prst="ellipse">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32" name="Google Shape;232;p27"/>
          <p:cNvSpPr/>
          <p:nvPr/>
        </p:nvSpPr>
        <p:spPr>
          <a:xfrm>
            <a:off x="3086900" y="2367575"/>
            <a:ext cx="175500" cy="160800"/>
          </a:xfrm>
          <a:prstGeom prst="ellipse">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33" name="Google Shape;233;p27"/>
          <p:cNvSpPr/>
          <p:nvPr/>
        </p:nvSpPr>
        <p:spPr>
          <a:xfrm>
            <a:off x="2954350" y="2571750"/>
            <a:ext cx="175500" cy="160800"/>
          </a:xfrm>
          <a:prstGeom prst="ellipse">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34" name="Google Shape;234;p27"/>
          <p:cNvSpPr/>
          <p:nvPr/>
        </p:nvSpPr>
        <p:spPr>
          <a:xfrm>
            <a:off x="2551750" y="3541800"/>
            <a:ext cx="175500" cy="160800"/>
          </a:xfrm>
          <a:prstGeom prst="ellipse">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35" name="Google Shape;235;p27"/>
          <p:cNvSpPr/>
          <p:nvPr/>
        </p:nvSpPr>
        <p:spPr>
          <a:xfrm>
            <a:off x="2988850" y="3650350"/>
            <a:ext cx="175500" cy="160800"/>
          </a:xfrm>
          <a:prstGeom prst="ellipse">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36" name="Google Shape;236;p27"/>
          <p:cNvSpPr/>
          <p:nvPr/>
        </p:nvSpPr>
        <p:spPr>
          <a:xfrm>
            <a:off x="2008775" y="4168075"/>
            <a:ext cx="175500" cy="160800"/>
          </a:xfrm>
          <a:prstGeom prst="ellipse">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37" name="Google Shape;237;p27"/>
          <p:cNvSpPr/>
          <p:nvPr/>
        </p:nvSpPr>
        <p:spPr>
          <a:xfrm>
            <a:off x="4448000" y="3575250"/>
            <a:ext cx="175500" cy="160800"/>
          </a:xfrm>
          <a:prstGeom prst="ellipse">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38" name="Google Shape;238;p27"/>
          <p:cNvSpPr/>
          <p:nvPr/>
        </p:nvSpPr>
        <p:spPr>
          <a:xfrm>
            <a:off x="1276125" y="3650350"/>
            <a:ext cx="175500" cy="160800"/>
          </a:xfrm>
          <a:prstGeom prst="ellipse">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39" name="Google Shape;239;p27"/>
          <p:cNvSpPr/>
          <p:nvPr/>
        </p:nvSpPr>
        <p:spPr>
          <a:xfrm>
            <a:off x="3052425" y="2002750"/>
            <a:ext cx="175500" cy="160800"/>
          </a:xfrm>
          <a:prstGeom prst="ellipse">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40" name="Google Shape;240;p27"/>
          <p:cNvSpPr/>
          <p:nvPr/>
        </p:nvSpPr>
        <p:spPr>
          <a:xfrm>
            <a:off x="3262400" y="2478450"/>
            <a:ext cx="175500" cy="160800"/>
          </a:xfrm>
          <a:prstGeom prst="ellipse">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41" name="Google Shape;241;p27"/>
          <p:cNvSpPr/>
          <p:nvPr/>
        </p:nvSpPr>
        <p:spPr>
          <a:xfrm>
            <a:off x="2551750" y="3151450"/>
            <a:ext cx="175500" cy="160800"/>
          </a:xfrm>
          <a:prstGeom prst="ellipse">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42" name="Google Shape;242;p27"/>
          <p:cNvSpPr/>
          <p:nvPr/>
        </p:nvSpPr>
        <p:spPr>
          <a:xfrm>
            <a:off x="1140500" y="3225575"/>
            <a:ext cx="175500" cy="160800"/>
          </a:xfrm>
          <a:prstGeom prst="ellipse">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43" name="Google Shape;243;p27"/>
          <p:cNvSpPr/>
          <p:nvPr/>
        </p:nvSpPr>
        <p:spPr>
          <a:xfrm>
            <a:off x="2439950" y="2646225"/>
            <a:ext cx="175500" cy="160800"/>
          </a:xfrm>
          <a:prstGeom prst="ellipse">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44" name="Google Shape;244;p27"/>
          <p:cNvSpPr txBox="1"/>
          <p:nvPr/>
        </p:nvSpPr>
        <p:spPr>
          <a:xfrm>
            <a:off x="5278150" y="1628650"/>
            <a:ext cx="3438000" cy="5349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4–7 fragments per cluster</a:t>
            </a:r>
            <a:endParaRPr sz="1800">
              <a:solidFill>
                <a:schemeClr val="dk1"/>
              </a:solidFill>
              <a:latin typeface="Roboto"/>
              <a:ea typeface="Roboto"/>
              <a:cs typeface="Roboto"/>
              <a:sym typeface="Roboto"/>
            </a:endParaRPr>
          </a:p>
        </p:txBody>
      </p:sp>
      <p:sp>
        <p:nvSpPr>
          <p:cNvPr id="245" name="Google Shape;245;p27"/>
          <p:cNvSpPr txBox="1"/>
          <p:nvPr/>
        </p:nvSpPr>
        <p:spPr>
          <a:xfrm>
            <a:off x="0" y="4797325"/>
            <a:ext cx="2021700" cy="33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E9E9E"/>
                </a:solidFill>
                <a:latin typeface="Roboto"/>
                <a:ea typeface="Roboto"/>
                <a:cs typeface="Roboto"/>
                <a:sym typeface="Roboto"/>
              </a:rPr>
              <a:t>Aisha Ashimbek</a:t>
            </a:r>
            <a:endParaRPr>
              <a:solidFill>
                <a:srgbClr val="9E9E9E"/>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22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2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3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2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7"/>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23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3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3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3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3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3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49" name="Shape 249"/>
        <p:cNvGrpSpPr/>
        <p:nvPr/>
      </p:nvGrpSpPr>
      <p:grpSpPr>
        <a:xfrm>
          <a:off x="0" y="0"/>
          <a:ext cx="0" cy="0"/>
          <a:chOff x="0" y="0"/>
          <a:chExt cx="0" cy="0"/>
        </a:xfrm>
      </p:grpSpPr>
      <p:pic>
        <p:nvPicPr>
          <p:cNvPr id="250" name="Google Shape;250;p28"/>
          <p:cNvPicPr preferRelativeResize="0"/>
          <p:nvPr/>
        </p:nvPicPr>
        <p:blipFill rotWithShape="1">
          <a:blip r:embed="rId3">
            <a:alphaModFix amt="50000"/>
          </a:blip>
          <a:srcRect b="6975" l="0" r="1623" t="7751"/>
          <a:stretch/>
        </p:blipFill>
        <p:spPr>
          <a:xfrm>
            <a:off x="0" y="-12900"/>
            <a:ext cx="9143997" cy="5143499"/>
          </a:xfrm>
          <a:prstGeom prst="rect">
            <a:avLst/>
          </a:prstGeom>
          <a:noFill/>
          <a:ln>
            <a:noFill/>
          </a:ln>
          <a:effectLst>
            <a:outerShdw blurRad="57150" rotWithShape="0" algn="bl" dir="5400000" dist="19050">
              <a:srgbClr val="000000">
                <a:alpha val="50000"/>
              </a:srgbClr>
            </a:outerShdw>
            <a:reflection blurRad="0" dir="5400000" dist="38100" endA="0" endPos="30000" fadeDir="5400012" kx="0" rotWithShape="0" algn="bl" stPos="0" sy="-100000" ky="0"/>
          </a:effectLst>
        </p:spPr>
      </p:pic>
      <p:sp>
        <p:nvSpPr>
          <p:cNvPr id="251" name="Google Shape;251;p2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Conclusion</a:t>
            </a:r>
            <a:endParaRPr/>
          </a:p>
        </p:txBody>
      </p:sp>
      <p:sp>
        <p:nvSpPr>
          <p:cNvPr id="252" name="Google Shape;252;p28"/>
          <p:cNvSpPr txBox="1"/>
          <p:nvPr>
            <p:ph idx="1" type="body"/>
          </p:nvPr>
        </p:nvSpPr>
        <p:spPr>
          <a:xfrm>
            <a:off x="387900" y="1489825"/>
            <a:ext cx="8368200" cy="3303000"/>
          </a:xfrm>
          <a:prstGeom prst="rect">
            <a:avLst/>
          </a:prstGeom>
        </p:spPr>
        <p:txBody>
          <a:bodyPr anchorCtr="0" anchor="t" bIns="91425" lIns="91425" spcFirstLastPara="1" rIns="91425" wrap="square" tIns="91425">
            <a:normAutofit lnSpcReduction="10000"/>
          </a:bodyPr>
          <a:lstStyle/>
          <a:p>
            <a:pPr indent="-330200" lvl="0" marL="457200" rtl="0" algn="l">
              <a:lnSpc>
                <a:spcPct val="150000"/>
              </a:lnSpc>
              <a:spcBef>
                <a:spcPts val="0"/>
              </a:spcBef>
              <a:spcAft>
                <a:spcPts val="0"/>
              </a:spcAft>
              <a:buSzPts val="1600"/>
              <a:buChar char="➢"/>
            </a:pPr>
            <a:r>
              <a:rPr lang="en" sz="1600"/>
              <a:t>Detection algorithm resulted in </a:t>
            </a:r>
            <a:r>
              <a:rPr lang="en" sz="1600">
                <a:solidFill>
                  <a:srgbClr val="039BE5"/>
                </a:solidFill>
              </a:rPr>
              <a:t>85 cluster candidates.</a:t>
            </a:r>
            <a:endParaRPr sz="1600"/>
          </a:p>
          <a:p>
            <a:pPr indent="-330200" lvl="0" marL="457200" rtl="0" algn="l">
              <a:lnSpc>
                <a:spcPct val="150000"/>
              </a:lnSpc>
              <a:spcBef>
                <a:spcPts val="1000"/>
              </a:spcBef>
              <a:spcAft>
                <a:spcPts val="0"/>
              </a:spcAft>
              <a:buSzPts val="1600"/>
              <a:buChar char="➢"/>
            </a:pPr>
            <a:r>
              <a:rPr lang="en" sz="1600">
                <a:solidFill>
                  <a:srgbClr val="039BE5"/>
                </a:solidFill>
              </a:rPr>
              <a:t>16 clusters</a:t>
            </a:r>
            <a:r>
              <a:rPr lang="en" sz="1600"/>
              <a:t> have sufficiently low </a:t>
            </a:r>
            <a:r>
              <a:rPr i="1" lang="en" sz="1600"/>
              <a:t>N</a:t>
            </a:r>
            <a:r>
              <a:rPr baseline="-25000" i="1" lang="en" sz="1600"/>
              <a:t>tot</a:t>
            </a:r>
            <a:r>
              <a:rPr lang="en" sz="1600"/>
              <a:t> </a:t>
            </a:r>
            <a:r>
              <a:rPr lang="en" sz="1600"/>
              <a:t>values to be considered </a:t>
            </a:r>
            <a:r>
              <a:rPr lang="en" sz="1600">
                <a:solidFill>
                  <a:srgbClr val="039BE5"/>
                </a:solidFill>
              </a:rPr>
              <a:t>real clusters</a:t>
            </a:r>
            <a:r>
              <a:rPr lang="en" sz="1600"/>
              <a:t>.</a:t>
            </a:r>
            <a:endParaRPr sz="1600"/>
          </a:p>
          <a:p>
            <a:pPr indent="-330200" lvl="0" marL="457200" rtl="0" algn="l">
              <a:lnSpc>
                <a:spcPct val="150000"/>
              </a:lnSpc>
              <a:spcBef>
                <a:spcPts val="1000"/>
              </a:spcBef>
              <a:spcAft>
                <a:spcPts val="0"/>
              </a:spcAft>
              <a:buSzPts val="1600"/>
              <a:buChar char="➢"/>
            </a:pPr>
            <a:r>
              <a:rPr lang="en" sz="1600"/>
              <a:t>13 meteor clusters from 5</a:t>
            </a:r>
            <a:r>
              <a:rPr lang="en" sz="1600">
                <a:solidFill>
                  <a:srgbClr val="039BE5"/>
                </a:solidFill>
              </a:rPr>
              <a:t> meteor showers </a:t>
            </a:r>
            <a:r>
              <a:rPr lang="en" sz="1600"/>
              <a:t>and 3 from the </a:t>
            </a:r>
            <a:r>
              <a:rPr lang="en" sz="1600">
                <a:solidFill>
                  <a:srgbClr val="039BE5"/>
                </a:solidFill>
              </a:rPr>
              <a:t>sporadic background</a:t>
            </a:r>
            <a:r>
              <a:rPr lang="en" sz="1600"/>
              <a:t>.</a:t>
            </a:r>
            <a:endParaRPr sz="1600"/>
          </a:p>
          <a:p>
            <a:pPr indent="-330200" lvl="0" marL="457200" rtl="0" algn="l">
              <a:lnSpc>
                <a:spcPct val="150000"/>
              </a:lnSpc>
              <a:spcBef>
                <a:spcPts val="1000"/>
              </a:spcBef>
              <a:spcAft>
                <a:spcPts val="0"/>
              </a:spcAft>
              <a:buSzPts val="1600"/>
              <a:buChar char="➢"/>
            </a:pPr>
            <a:r>
              <a:rPr lang="en" sz="1600"/>
              <a:t>6 meteor clusters in Geminids whose parent body is an </a:t>
            </a:r>
            <a:r>
              <a:rPr lang="en" sz="1600">
                <a:solidFill>
                  <a:srgbClr val="039BE5"/>
                </a:solidFill>
              </a:rPr>
              <a:t>active asteroid</a:t>
            </a:r>
            <a:r>
              <a:rPr lang="en" sz="1600"/>
              <a:t>.</a:t>
            </a:r>
            <a:endParaRPr sz="1600"/>
          </a:p>
          <a:p>
            <a:pPr indent="-330200" lvl="0" marL="457200" rtl="0" algn="l">
              <a:lnSpc>
                <a:spcPct val="150000"/>
              </a:lnSpc>
              <a:spcBef>
                <a:spcPts val="1000"/>
              </a:spcBef>
              <a:spcAft>
                <a:spcPts val="0"/>
              </a:spcAft>
              <a:buSzPts val="1600"/>
              <a:buChar char="➢"/>
            </a:pPr>
            <a:r>
              <a:rPr lang="en" sz="1600">
                <a:solidFill>
                  <a:srgbClr val="039BE5"/>
                </a:solidFill>
              </a:rPr>
              <a:t>Preliminary</a:t>
            </a:r>
            <a:r>
              <a:rPr lang="en" sz="1600">
                <a:solidFill>
                  <a:srgbClr val="039BE5"/>
                </a:solidFill>
              </a:rPr>
              <a:t> statistics </a:t>
            </a:r>
            <a:r>
              <a:rPr lang="en" sz="1600"/>
              <a:t>of 16 </a:t>
            </a:r>
            <a:r>
              <a:rPr lang="en" sz="1600"/>
              <a:t>meteor</a:t>
            </a:r>
            <a:r>
              <a:rPr lang="en" sz="1600"/>
              <a:t> clusters, </a:t>
            </a:r>
            <a:endParaRPr sz="1600"/>
          </a:p>
          <a:p>
            <a:pPr indent="-330200" lvl="1" marL="914400" rtl="0" algn="l">
              <a:lnSpc>
                <a:spcPct val="150000"/>
              </a:lnSpc>
              <a:spcBef>
                <a:spcPts val="1000"/>
              </a:spcBef>
              <a:spcAft>
                <a:spcPts val="0"/>
              </a:spcAft>
              <a:buSzPts val="1600"/>
              <a:buChar char="○"/>
            </a:pPr>
            <a:r>
              <a:rPr lang="en" sz="1600"/>
              <a:t>90</a:t>
            </a:r>
            <a:r>
              <a:rPr baseline="30000" lang="en" sz="1600"/>
              <a:t>th</a:t>
            </a:r>
            <a:r>
              <a:rPr lang="en" sz="1600"/>
              <a:t>%: 𝛥</a:t>
            </a:r>
            <a:r>
              <a:rPr i="1" lang="en" sz="1600"/>
              <a:t>t</a:t>
            </a:r>
            <a:r>
              <a:rPr lang="en" sz="1600"/>
              <a:t> &lt; 8s, </a:t>
            </a:r>
            <a:r>
              <a:rPr lang="en" sz="1600"/>
              <a:t>𝛥</a:t>
            </a:r>
            <a:r>
              <a:rPr i="1" lang="en" sz="1600"/>
              <a:t>v</a:t>
            </a:r>
            <a:r>
              <a:rPr baseline="-25000" i="1" lang="en" sz="1600"/>
              <a:t>g</a:t>
            </a:r>
            <a:r>
              <a:rPr i="1" lang="en" sz="1600"/>
              <a:t> &lt; </a:t>
            </a:r>
            <a:r>
              <a:rPr lang="en" sz="1600"/>
              <a:t>2.20 km/s</a:t>
            </a:r>
            <a:r>
              <a:rPr i="1" lang="en" sz="1600"/>
              <a:t>, </a:t>
            </a:r>
            <a:r>
              <a:rPr lang="en" sz="1600"/>
              <a:t>𝜃 &lt; 3.89°.</a:t>
            </a:r>
            <a:endParaRPr sz="1600"/>
          </a:p>
          <a:p>
            <a:pPr indent="-330200" lvl="0" marL="457200" rtl="0" algn="l">
              <a:lnSpc>
                <a:spcPct val="150000"/>
              </a:lnSpc>
              <a:spcBef>
                <a:spcPts val="1000"/>
              </a:spcBef>
              <a:spcAft>
                <a:spcPts val="1000"/>
              </a:spcAft>
              <a:buSzPts val="1600"/>
              <a:buChar char="➢"/>
            </a:pPr>
            <a:r>
              <a:rPr lang="en" sz="1600"/>
              <a:t>Reported clusters could be detected due to their </a:t>
            </a:r>
            <a:r>
              <a:rPr lang="en" sz="1600">
                <a:solidFill>
                  <a:srgbClr val="039BE5"/>
                </a:solidFill>
              </a:rPr>
              <a:t>exceptionally intense outbursts</a:t>
            </a:r>
            <a:r>
              <a:rPr lang="en" sz="1600"/>
              <a:t>. </a:t>
            </a:r>
            <a:endParaRPr sz="1600"/>
          </a:p>
        </p:txBody>
      </p:sp>
      <p:sp>
        <p:nvSpPr>
          <p:cNvPr id="253" name="Google Shape;253;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54" name="Google Shape;254;p28"/>
          <p:cNvSpPr txBox="1"/>
          <p:nvPr/>
        </p:nvSpPr>
        <p:spPr>
          <a:xfrm>
            <a:off x="0" y="4797325"/>
            <a:ext cx="2021700" cy="33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E9E9E"/>
                </a:solidFill>
                <a:latin typeface="Roboto"/>
                <a:ea typeface="Roboto"/>
                <a:cs typeface="Roboto"/>
                <a:sym typeface="Roboto"/>
              </a:rPr>
              <a:t>Aisha Ashimbek</a:t>
            </a:r>
            <a:endParaRPr>
              <a:solidFill>
                <a:srgbClr val="9E9E9E"/>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58" name="Shape 258"/>
        <p:cNvGrpSpPr/>
        <p:nvPr/>
      </p:nvGrpSpPr>
      <p:grpSpPr>
        <a:xfrm>
          <a:off x="0" y="0"/>
          <a:ext cx="0" cy="0"/>
          <a:chOff x="0" y="0"/>
          <a:chExt cx="0" cy="0"/>
        </a:xfrm>
      </p:grpSpPr>
      <p:pic>
        <p:nvPicPr>
          <p:cNvPr id="259" name="Google Shape;259;p29"/>
          <p:cNvPicPr preferRelativeResize="0"/>
          <p:nvPr/>
        </p:nvPicPr>
        <p:blipFill rotWithShape="1">
          <a:blip r:embed="rId3">
            <a:alphaModFix amt="50000"/>
          </a:blip>
          <a:srcRect b="6975" l="0" r="1623" t="7751"/>
          <a:stretch/>
        </p:blipFill>
        <p:spPr>
          <a:xfrm>
            <a:off x="0" y="-12900"/>
            <a:ext cx="9143997" cy="5143499"/>
          </a:xfrm>
          <a:prstGeom prst="rect">
            <a:avLst/>
          </a:prstGeom>
          <a:noFill/>
          <a:ln>
            <a:noFill/>
          </a:ln>
          <a:effectLst>
            <a:outerShdw blurRad="57150" rotWithShape="0" algn="bl" dir="5400000" dist="19050">
              <a:srgbClr val="000000">
                <a:alpha val="50000"/>
              </a:srgbClr>
            </a:outerShdw>
            <a:reflection blurRad="0" dir="5400000" dist="38100" endA="0" endPos="30000" fadeDir="5400012" kx="0" rotWithShape="0" algn="bl" stPos="0" sy="-100000" ky="0"/>
          </a:effectLst>
        </p:spPr>
      </p:pic>
      <p:sp>
        <p:nvSpPr>
          <p:cNvPr id="260" name="Google Shape;260;p29"/>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Future work</a:t>
            </a:r>
            <a:endParaRPr/>
          </a:p>
        </p:txBody>
      </p:sp>
      <p:sp>
        <p:nvSpPr>
          <p:cNvPr id="261" name="Google Shape;261;p29"/>
          <p:cNvSpPr txBox="1"/>
          <p:nvPr>
            <p:ph idx="1" type="body"/>
          </p:nvPr>
        </p:nvSpPr>
        <p:spPr>
          <a:xfrm>
            <a:off x="387900" y="1489825"/>
            <a:ext cx="8545200" cy="3469800"/>
          </a:xfrm>
          <a:prstGeom prst="rect">
            <a:avLst/>
          </a:prstGeom>
        </p:spPr>
        <p:txBody>
          <a:bodyPr anchorCtr="0" anchor="t" bIns="91425" lIns="91425" spcFirstLastPara="1" rIns="91425" wrap="square" tIns="91425">
            <a:normAutofit/>
          </a:bodyPr>
          <a:lstStyle/>
          <a:p>
            <a:pPr indent="-361950" lvl="0" marL="457200" rtl="0" algn="l">
              <a:spcBef>
                <a:spcPts val="1000"/>
              </a:spcBef>
              <a:spcAft>
                <a:spcPts val="0"/>
              </a:spcAft>
              <a:buSzPts val="2100"/>
              <a:buChar char="➢"/>
            </a:pPr>
            <a:r>
              <a:rPr lang="en" sz="2100"/>
              <a:t>Add more databases: GMN, Allsky7 (?) etc.</a:t>
            </a:r>
            <a:endParaRPr sz="2100"/>
          </a:p>
          <a:p>
            <a:pPr indent="-361950" lvl="0" marL="457200" rtl="0" algn="l">
              <a:spcBef>
                <a:spcPts val="1000"/>
              </a:spcBef>
              <a:spcAft>
                <a:spcPts val="0"/>
              </a:spcAft>
              <a:buSzPts val="2100"/>
              <a:buChar char="➢"/>
            </a:pPr>
            <a:r>
              <a:rPr lang="en" sz="2100"/>
              <a:t>Reassess</a:t>
            </a:r>
            <a:r>
              <a:rPr lang="en" sz="2100"/>
              <a:t> the</a:t>
            </a:r>
            <a:r>
              <a:rPr lang="en" sz="2100">
                <a:solidFill>
                  <a:srgbClr val="039BE5"/>
                </a:solidFill>
              </a:rPr>
              <a:t> frequency </a:t>
            </a:r>
            <a:r>
              <a:rPr lang="en" sz="2100"/>
              <a:t>of meteoroid self-fragmentation and its implication for the </a:t>
            </a:r>
            <a:r>
              <a:rPr lang="en" sz="2100">
                <a:solidFill>
                  <a:srgbClr val="039BE5"/>
                </a:solidFill>
              </a:rPr>
              <a:t>physical lifetime expectancy</a:t>
            </a:r>
            <a:r>
              <a:rPr lang="en" sz="2100"/>
              <a:t> of meteoroids.</a:t>
            </a:r>
            <a:endParaRPr sz="2100"/>
          </a:p>
          <a:p>
            <a:pPr indent="-342900" lvl="1" marL="914400" rtl="0" algn="l">
              <a:spcBef>
                <a:spcPts val="1000"/>
              </a:spcBef>
              <a:spcAft>
                <a:spcPts val="0"/>
              </a:spcAft>
              <a:buSzPts val="1800"/>
              <a:buChar char="○"/>
            </a:pPr>
            <a:r>
              <a:rPr lang="en" sz="1800"/>
              <a:t>Current models represent only </a:t>
            </a:r>
            <a:r>
              <a:rPr lang="en" sz="1800"/>
              <a:t>the</a:t>
            </a:r>
            <a:r>
              <a:rPr lang="en" sz="1800"/>
              <a:t> collisions lifetime.</a:t>
            </a:r>
            <a:endParaRPr sz="1800"/>
          </a:p>
          <a:p>
            <a:pPr indent="-361950" lvl="0" marL="457200" rtl="0" algn="l">
              <a:spcBef>
                <a:spcPts val="1000"/>
              </a:spcBef>
              <a:spcAft>
                <a:spcPts val="0"/>
              </a:spcAft>
              <a:buSzPts val="2100"/>
              <a:buChar char="➢"/>
            </a:pPr>
            <a:r>
              <a:rPr lang="en" sz="2100">
                <a:solidFill>
                  <a:srgbClr val="039BE5"/>
                </a:solidFill>
              </a:rPr>
              <a:t>Article</a:t>
            </a:r>
            <a:r>
              <a:rPr lang="en" sz="2100"/>
              <a:t>: under preparation </a:t>
            </a:r>
            <a:endParaRPr sz="2100"/>
          </a:p>
          <a:p>
            <a:pPr indent="-361950" lvl="0" marL="457200" rtl="0" algn="l">
              <a:spcBef>
                <a:spcPts val="1000"/>
              </a:spcBef>
              <a:spcAft>
                <a:spcPts val="1000"/>
              </a:spcAft>
              <a:buSzPts val="2100"/>
              <a:buChar char="➢"/>
            </a:pPr>
            <a:r>
              <a:rPr lang="en" sz="2100">
                <a:solidFill>
                  <a:srgbClr val="039BE5"/>
                </a:solidFill>
              </a:rPr>
              <a:t>Workshop</a:t>
            </a:r>
            <a:r>
              <a:rPr lang="en" sz="2100"/>
              <a:t>: </a:t>
            </a:r>
            <a:r>
              <a:rPr lang="en" sz="2100"/>
              <a:t>with </a:t>
            </a:r>
            <a:r>
              <a:rPr lang="en" sz="2100"/>
              <a:t>colleagues</a:t>
            </a:r>
            <a:r>
              <a:rPr lang="en" sz="2100"/>
              <a:t> from the Czech Republic and Slovakia (November 2024)</a:t>
            </a:r>
            <a:endParaRPr sz="2100"/>
          </a:p>
        </p:txBody>
      </p:sp>
      <p:sp>
        <p:nvSpPr>
          <p:cNvPr id="262" name="Google Shape;262;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63" name="Google Shape;263;p29"/>
          <p:cNvSpPr txBox="1"/>
          <p:nvPr/>
        </p:nvSpPr>
        <p:spPr>
          <a:xfrm>
            <a:off x="0" y="4797325"/>
            <a:ext cx="2021700" cy="33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E9E9E"/>
                </a:solidFill>
                <a:latin typeface="Roboto"/>
                <a:ea typeface="Roboto"/>
                <a:cs typeface="Roboto"/>
                <a:sym typeface="Roboto"/>
              </a:rPr>
              <a:t>Aisha Ashimbek</a:t>
            </a:r>
            <a:endParaRPr>
              <a:solidFill>
                <a:srgbClr val="9E9E9E"/>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0"/>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                  Thank you!</a:t>
            </a:r>
            <a:endParaRPr/>
          </a:p>
        </p:txBody>
      </p:sp>
      <p:sp>
        <p:nvSpPr>
          <p:cNvPr id="269" name="Google Shape;269;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1"/>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Extra slides</a:t>
            </a:r>
            <a:endParaRPr/>
          </a:p>
        </p:txBody>
      </p:sp>
      <p:sp>
        <p:nvSpPr>
          <p:cNvPr id="275" name="Google Shape;275;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73" name="Shape 73"/>
        <p:cNvGrpSpPr/>
        <p:nvPr/>
      </p:nvGrpSpPr>
      <p:grpSpPr>
        <a:xfrm>
          <a:off x="0" y="0"/>
          <a:ext cx="0" cy="0"/>
          <a:chOff x="0" y="0"/>
          <a:chExt cx="0" cy="0"/>
        </a:xfrm>
      </p:grpSpPr>
      <p:pic>
        <p:nvPicPr>
          <p:cNvPr id="74" name="Google Shape;74;p14"/>
          <p:cNvPicPr preferRelativeResize="0"/>
          <p:nvPr/>
        </p:nvPicPr>
        <p:blipFill rotWithShape="1">
          <a:blip r:embed="rId3">
            <a:alphaModFix amt="50000"/>
          </a:blip>
          <a:srcRect b="6975" l="0" r="1623" t="7751"/>
          <a:stretch/>
        </p:blipFill>
        <p:spPr>
          <a:xfrm>
            <a:off x="0" y="-12900"/>
            <a:ext cx="9143997" cy="5143499"/>
          </a:xfrm>
          <a:prstGeom prst="rect">
            <a:avLst/>
          </a:prstGeom>
          <a:noFill/>
          <a:ln>
            <a:noFill/>
          </a:ln>
          <a:effectLst>
            <a:outerShdw blurRad="57150" rotWithShape="0" algn="bl" dir="5400000" dist="19050">
              <a:srgbClr val="000000">
                <a:alpha val="50000"/>
              </a:srgbClr>
            </a:outerShdw>
            <a:reflection blurRad="0" dir="5400000" dist="38100" endA="0" endPos="30000" fadeDir="5400012" kx="0" rotWithShape="0" algn="bl" stPos="0" sy="-100000" ky="0"/>
          </a:effectLst>
        </p:spPr>
      </p:pic>
      <p:sp>
        <p:nvSpPr>
          <p:cNvPr id="75" name="Google Shape;75;p1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Scientific context</a:t>
            </a:r>
            <a:endParaRPr/>
          </a:p>
        </p:txBody>
      </p:sp>
      <p:sp>
        <p:nvSpPr>
          <p:cNvPr id="76" name="Google Shape;76;p14"/>
          <p:cNvSpPr txBox="1"/>
          <p:nvPr>
            <p:ph idx="1" type="body"/>
          </p:nvPr>
        </p:nvSpPr>
        <p:spPr>
          <a:xfrm>
            <a:off x="311700" y="1642225"/>
            <a:ext cx="3889800" cy="3078900"/>
          </a:xfrm>
          <a:prstGeom prst="rect">
            <a:avLst/>
          </a:prstGeom>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solidFill>
                  <a:srgbClr val="039BE5"/>
                </a:solidFill>
              </a:rPr>
              <a:t>Meteor cluster </a:t>
            </a:r>
            <a:endParaRPr/>
          </a:p>
          <a:p>
            <a:pPr indent="-317500" lvl="1" marL="914400" rtl="0" algn="l">
              <a:lnSpc>
                <a:spcPct val="115000"/>
              </a:lnSpc>
              <a:spcBef>
                <a:spcPts val="1000"/>
              </a:spcBef>
              <a:spcAft>
                <a:spcPts val="0"/>
              </a:spcAft>
              <a:buSzPts val="1400"/>
              <a:buChar char="○"/>
            </a:pPr>
            <a:r>
              <a:rPr lang="en"/>
              <a:t>No “official” definition </a:t>
            </a:r>
            <a:endParaRPr/>
          </a:p>
          <a:p>
            <a:pPr indent="-342900" lvl="0" marL="457200" rtl="0" algn="l">
              <a:lnSpc>
                <a:spcPct val="115000"/>
              </a:lnSpc>
              <a:spcBef>
                <a:spcPts val="1000"/>
              </a:spcBef>
              <a:spcAft>
                <a:spcPts val="0"/>
              </a:spcAft>
              <a:buSzPts val="1800"/>
              <a:buChar char="➢"/>
            </a:pPr>
            <a:r>
              <a:rPr lang="en">
                <a:solidFill>
                  <a:srgbClr val="039BE5"/>
                </a:solidFill>
              </a:rPr>
              <a:t>8</a:t>
            </a:r>
            <a:r>
              <a:rPr lang="en"/>
              <a:t> meteor clusters ever detected</a:t>
            </a:r>
            <a:endParaRPr/>
          </a:p>
          <a:p>
            <a:pPr indent="-342900" lvl="0" marL="457200" rtl="0" algn="l">
              <a:lnSpc>
                <a:spcPct val="115000"/>
              </a:lnSpc>
              <a:spcBef>
                <a:spcPts val="1000"/>
              </a:spcBef>
              <a:spcAft>
                <a:spcPts val="1000"/>
              </a:spcAft>
              <a:buSzPts val="1800"/>
              <a:buChar char="➢"/>
            </a:pPr>
            <a:r>
              <a:rPr lang="en"/>
              <a:t>Meteoroid </a:t>
            </a:r>
            <a:r>
              <a:rPr lang="en">
                <a:solidFill>
                  <a:srgbClr val="039BE5"/>
                </a:solidFill>
              </a:rPr>
              <a:t>self-fragmentation</a:t>
            </a:r>
            <a:r>
              <a:rPr lang="en"/>
              <a:t> due to </a:t>
            </a:r>
            <a:r>
              <a:rPr lang="en">
                <a:solidFill>
                  <a:srgbClr val="039BE5"/>
                </a:solidFill>
              </a:rPr>
              <a:t>thermal stress             </a:t>
            </a:r>
            <a:r>
              <a:rPr lang="en" sz="1200"/>
              <a:t>(Čapek et al., 2022)</a:t>
            </a:r>
            <a:endParaRPr sz="1200"/>
          </a:p>
        </p:txBody>
      </p:sp>
      <p:sp>
        <p:nvSpPr>
          <p:cNvPr id="77" name="Google Shape;77;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78" name="Google Shape;78;p14" title="TAH2022-Cluster.mov">
            <a:hlinkClick r:id="rId4"/>
          </p:cNvPr>
          <p:cNvPicPr preferRelativeResize="0"/>
          <p:nvPr/>
        </p:nvPicPr>
        <p:blipFill>
          <a:blip r:embed="rId5">
            <a:alphaModFix/>
          </a:blip>
          <a:stretch>
            <a:fillRect/>
          </a:stretch>
        </p:blipFill>
        <p:spPr>
          <a:xfrm>
            <a:off x="4300450" y="1091800"/>
            <a:ext cx="4635900" cy="3476925"/>
          </a:xfrm>
          <a:prstGeom prst="rect">
            <a:avLst/>
          </a:prstGeom>
          <a:noFill/>
          <a:ln>
            <a:noFill/>
          </a:ln>
        </p:spPr>
      </p:pic>
      <p:sp>
        <p:nvSpPr>
          <p:cNvPr id="79" name="Google Shape;79;p14"/>
          <p:cNvSpPr txBox="1"/>
          <p:nvPr>
            <p:ph type="title"/>
          </p:nvPr>
        </p:nvSpPr>
        <p:spPr>
          <a:xfrm>
            <a:off x="4526350" y="4629175"/>
            <a:ext cx="4184100" cy="461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1600"/>
              <a:t>2022 TAH Cluster (Vaubaillon et al., 2023)</a:t>
            </a:r>
            <a:endParaRPr sz="1600"/>
          </a:p>
        </p:txBody>
      </p:sp>
      <p:sp>
        <p:nvSpPr>
          <p:cNvPr id="80" name="Google Shape;80;p14"/>
          <p:cNvSpPr/>
          <p:nvPr/>
        </p:nvSpPr>
        <p:spPr>
          <a:xfrm>
            <a:off x="2916350" y="1809850"/>
            <a:ext cx="914400" cy="152400"/>
          </a:xfrm>
          <a:prstGeom prst="rightArrow">
            <a:avLst>
              <a:gd fmla="val 50000" name="adj1"/>
              <a:gd fmla="val 50000" name="adj2"/>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81" name="Google Shape;81;p14"/>
          <p:cNvSpPr txBox="1"/>
          <p:nvPr/>
        </p:nvSpPr>
        <p:spPr>
          <a:xfrm>
            <a:off x="0" y="4797325"/>
            <a:ext cx="2021700" cy="33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E9E9E"/>
                </a:solidFill>
                <a:latin typeface="Roboto"/>
                <a:ea typeface="Roboto"/>
                <a:cs typeface="Roboto"/>
                <a:sym typeface="Roboto"/>
              </a:rPr>
              <a:t>Aisha Ashimbek</a:t>
            </a:r>
            <a:endParaRPr>
              <a:solidFill>
                <a:srgbClr val="9E9E9E"/>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79" name="Shape 279"/>
        <p:cNvGrpSpPr/>
        <p:nvPr/>
      </p:nvGrpSpPr>
      <p:grpSpPr>
        <a:xfrm>
          <a:off x="0" y="0"/>
          <a:ext cx="0" cy="0"/>
          <a:chOff x="0" y="0"/>
          <a:chExt cx="0" cy="0"/>
        </a:xfrm>
      </p:grpSpPr>
      <p:sp>
        <p:nvSpPr>
          <p:cNvPr id="280" name="Google Shape;280;p32"/>
          <p:cNvSpPr txBox="1"/>
          <p:nvPr>
            <p:ph type="title"/>
          </p:nvPr>
        </p:nvSpPr>
        <p:spPr>
          <a:xfrm>
            <a:off x="387900" y="1532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000000"/>
                </a:solidFill>
              </a:rPr>
              <a:t>A few definitions…</a:t>
            </a:r>
            <a:endParaRPr>
              <a:solidFill>
                <a:srgbClr val="000000"/>
              </a:solidFill>
            </a:endParaRPr>
          </a:p>
        </p:txBody>
      </p:sp>
      <p:sp>
        <p:nvSpPr>
          <p:cNvPr id="281" name="Google Shape;281;p32"/>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282" name="Google Shape;282;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83" name="Google Shape;283;p32"/>
          <p:cNvPicPr preferRelativeResize="0"/>
          <p:nvPr/>
        </p:nvPicPr>
        <p:blipFill>
          <a:blip r:embed="rId3">
            <a:alphaModFix/>
          </a:blip>
          <a:stretch>
            <a:fillRect/>
          </a:stretch>
        </p:blipFill>
        <p:spPr>
          <a:xfrm>
            <a:off x="0" y="1098560"/>
            <a:ext cx="9144003" cy="4129982"/>
          </a:xfrm>
          <a:prstGeom prst="rect">
            <a:avLst/>
          </a:prstGeom>
          <a:noFill/>
          <a:ln>
            <a:noFill/>
          </a:ln>
        </p:spPr>
      </p:pic>
      <p:sp>
        <p:nvSpPr>
          <p:cNvPr id="284" name="Google Shape;284;p32"/>
          <p:cNvSpPr txBox="1"/>
          <p:nvPr/>
        </p:nvSpPr>
        <p:spPr>
          <a:xfrm>
            <a:off x="7180375" y="3897925"/>
            <a:ext cx="1780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100">
                <a:latin typeface="Times New Roman"/>
                <a:ea typeface="Times New Roman"/>
                <a:cs typeface="Times New Roman"/>
                <a:sym typeface="Times New Roman"/>
              </a:rPr>
              <a:t>(few hours - few weeks)</a:t>
            </a:r>
            <a:endParaRPr i="1" sz="1100">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3"/>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Accuracy of the data</a:t>
            </a:r>
            <a:endParaRPr/>
          </a:p>
        </p:txBody>
      </p:sp>
      <p:sp>
        <p:nvSpPr>
          <p:cNvPr id="290" name="Google Shape;290;p33"/>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291" name="Google Shape;291;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92" name="Google Shape;292;p33"/>
          <p:cNvPicPr preferRelativeResize="0"/>
          <p:nvPr/>
        </p:nvPicPr>
        <p:blipFill>
          <a:blip r:embed="rId3">
            <a:alphaModFix/>
          </a:blip>
          <a:stretch>
            <a:fillRect/>
          </a:stretch>
        </p:blipFill>
        <p:spPr>
          <a:xfrm>
            <a:off x="2802175" y="1351450"/>
            <a:ext cx="3539651" cy="35395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96" name="Shape 296"/>
        <p:cNvGrpSpPr/>
        <p:nvPr/>
      </p:nvGrpSpPr>
      <p:grpSpPr>
        <a:xfrm>
          <a:off x="0" y="0"/>
          <a:ext cx="0" cy="0"/>
          <a:chOff x="0" y="0"/>
          <a:chExt cx="0" cy="0"/>
        </a:xfrm>
      </p:grpSpPr>
      <p:sp>
        <p:nvSpPr>
          <p:cNvPr id="297" name="Google Shape;297;p3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Cluster example (</a:t>
            </a:r>
            <a:r>
              <a:rPr lang="en"/>
              <a:t>2017-12-13)</a:t>
            </a:r>
            <a:endParaRPr/>
          </a:p>
        </p:txBody>
      </p:sp>
      <p:sp>
        <p:nvSpPr>
          <p:cNvPr id="298" name="Google Shape;298;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299" name="Google Shape;299;p34"/>
          <p:cNvGraphicFramePr/>
          <p:nvPr/>
        </p:nvGraphicFramePr>
        <p:xfrm>
          <a:off x="3212375" y="1307325"/>
          <a:ext cx="3000000" cy="3000000"/>
        </p:xfrm>
        <a:graphic>
          <a:graphicData uri="http://schemas.openxmlformats.org/drawingml/2006/table">
            <a:tbl>
              <a:tblPr>
                <a:noFill/>
                <a:tableStyleId>{6B6D5BBD-B084-46A6-A2E5-6176A7B3C537}</a:tableStyleId>
              </a:tblPr>
              <a:tblGrid>
                <a:gridCol w="909825"/>
                <a:gridCol w="896700"/>
                <a:gridCol w="975425"/>
                <a:gridCol w="1106675"/>
                <a:gridCol w="1920150"/>
              </a:tblGrid>
              <a:tr h="381000">
                <a:tc>
                  <a:txBody>
                    <a:bodyPr/>
                    <a:lstStyle/>
                    <a:p>
                      <a:pPr indent="0" lvl="0" marL="0" rtl="0" algn="ctr">
                        <a:spcBef>
                          <a:spcPts val="0"/>
                        </a:spcBef>
                        <a:spcAft>
                          <a:spcPts val="0"/>
                        </a:spcAft>
                        <a:buNone/>
                      </a:pPr>
                      <a:r>
                        <a:rPr lang="en">
                          <a:solidFill>
                            <a:srgbClr val="039BE5"/>
                          </a:solidFill>
                        </a:rPr>
                        <a:t>Meteor #</a:t>
                      </a:r>
                      <a:endParaRPr>
                        <a:solidFill>
                          <a:srgbClr val="039BE5"/>
                        </a:solidFill>
                      </a:endParaRPr>
                    </a:p>
                  </a:txBody>
                  <a:tcPr marT="91425" marB="91425" marR="91425" marL="91425">
                    <a:lnL cap="flat" cmpd="sng" w="9525">
                      <a:solidFill>
                        <a:srgbClr val="039BE5"/>
                      </a:solidFill>
                      <a:prstDash val="solid"/>
                      <a:round/>
                      <a:headEnd len="sm" w="sm" type="none"/>
                      <a:tailEnd len="sm" w="sm" type="none"/>
                    </a:lnL>
                    <a:lnR cap="flat" cmpd="sng" w="9525">
                      <a:solidFill>
                        <a:srgbClr val="039BE5"/>
                      </a:solidFill>
                      <a:prstDash val="solid"/>
                      <a:round/>
                      <a:headEnd len="sm" w="sm" type="none"/>
                      <a:tailEnd len="sm" w="sm" type="none"/>
                    </a:lnR>
                    <a:lnT cap="flat" cmpd="sng" w="9525">
                      <a:solidFill>
                        <a:srgbClr val="039BE5"/>
                      </a:solidFill>
                      <a:prstDash val="solid"/>
                      <a:round/>
                      <a:headEnd len="sm" w="sm" type="none"/>
                      <a:tailEnd len="sm" w="sm" type="none"/>
                    </a:lnT>
                    <a:lnB cap="flat" cmpd="sng" w="9525">
                      <a:solidFill>
                        <a:srgbClr val="039BE5"/>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039BE5"/>
                          </a:solidFill>
                        </a:rPr>
                        <a:t>RA </a:t>
                      </a:r>
                      <a:r>
                        <a:rPr lang="en">
                          <a:solidFill>
                            <a:srgbClr val="039BE5"/>
                          </a:solidFill>
                        </a:rPr>
                        <a:t>[°]</a:t>
                      </a:r>
                      <a:endParaRPr>
                        <a:solidFill>
                          <a:srgbClr val="039BE5"/>
                        </a:solidFill>
                      </a:endParaRPr>
                    </a:p>
                  </a:txBody>
                  <a:tcPr marT="91425" marB="91425" marR="91425" marL="91425">
                    <a:lnL cap="flat" cmpd="sng" w="9525">
                      <a:solidFill>
                        <a:srgbClr val="039BE5"/>
                      </a:solidFill>
                      <a:prstDash val="solid"/>
                      <a:round/>
                      <a:headEnd len="sm" w="sm" type="none"/>
                      <a:tailEnd len="sm" w="sm" type="none"/>
                    </a:lnL>
                    <a:lnR cap="flat" cmpd="sng" w="9525">
                      <a:solidFill>
                        <a:srgbClr val="039BE5"/>
                      </a:solidFill>
                      <a:prstDash val="solid"/>
                      <a:round/>
                      <a:headEnd len="sm" w="sm" type="none"/>
                      <a:tailEnd len="sm" w="sm" type="none"/>
                    </a:lnR>
                    <a:lnT cap="flat" cmpd="sng" w="9525">
                      <a:solidFill>
                        <a:srgbClr val="039BE5"/>
                      </a:solidFill>
                      <a:prstDash val="solid"/>
                      <a:round/>
                      <a:headEnd len="sm" w="sm" type="none"/>
                      <a:tailEnd len="sm" w="sm" type="none"/>
                    </a:lnT>
                    <a:lnB cap="flat" cmpd="sng" w="9525">
                      <a:solidFill>
                        <a:srgbClr val="039BE5"/>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039BE5"/>
                          </a:solidFill>
                        </a:rPr>
                        <a:t>DEC [°]</a:t>
                      </a:r>
                      <a:endParaRPr>
                        <a:solidFill>
                          <a:srgbClr val="039BE5"/>
                        </a:solidFill>
                      </a:endParaRPr>
                    </a:p>
                  </a:txBody>
                  <a:tcPr marT="91425" marB="91425" marR="91425" marL="91425">
                    <a:lnL cap="flat" cmpd="sng" w="9525">
                      <a:solidFill>
                        <a:srgbClr val="039BE5"/>
                      </a:solidFill>
                      <a:prstDash val="solid"/>
                      <a:round/>
                      <a:headEnd len="sm" w="sm" type="none"/>
                      <a:tailEnd len="sm" w="sm" type="none"/>
                    </a:lnL>
                    <a:lnR cap="flat" cmpd="sng" w="9525">
                      <a:solidFill>
                        <a:srgbClr val="039BE5"/>
                      </a:solidFill>
                      <a:prstDash val="solid"/>
                      <a:round/>
                      <a:headEnd len="sm" w="sm" type="none"/>
                      <a:tailEnd len="sm" w="sm" type="none"/>
                    </a:lnR>
                    <a:lnT cap="flat" cmpd="sng" w="9525">
                      <a:solidFill>
                        <a:srgbClr val="039BE5"/>
                      </a:solidFill>
                      <a:prstDash val="solid"/>
                      <a:round/>
                      <a:headEnd len="sm" w="sm" type="none"/>
                      <a:tailEnd len="sm" w="sm" type="none"/>
                    </a:lnT>
                    <a:lnB cap="flat" cmpd="sng" w="9525">
                      <a:solidFill>
                        <a:srgbClr val="039BE5"/>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039BE5"/>
                          </a:solidFill>
                        </a:rPr>
                        <a:t>v</a:t>
                      </a:r>
                      <a:r>
                        <a:rPr baseline="-25000" lang="en">
                          <a:solidFill>
                            <a:srgbClr val="039BE5"/>
                          </a:solidFill>
                        </a:rPr>
                        <a:t>g </a:t>
                      </a:r>
                      <a:r>
                        <a:rPr lang="en">
                          <a:solidFill>
                            <a:srgbClr val="039BE5"/>
                          </a:solidFill>
                        </a:rPr>
                        <a:t>[km/s]</a:t>
                      </a:r>
                      <a:endParaRPr>
                        <a:solidFill>
                          <a:srgbClr val="039BE5"/>
                        </a:solidFill>
                      </a:endParaRPr>
                    </a:p>
                  </a:txBody>
                  <a:tcPr marT="91425" marB="91425" marR="91425" marL="91425">
                    <a:lnL cap="flat" cmpd="sng" w="9525">
                      <a:solidFill>
                        <a:srgbClr val="039BE5"/>
                      </a:solidFill>
                      <a:prstDash val="solid"/>
                      <a:round/>
                      <a:headEnd len="sm" w="sm" type="none"/>
                      <a:tailEnd len="sm" w="sm" type="none"/>
                    </a:lnL>
                    <a:lnR cap="flat" cmpd="sng" w="9525">
                      <a:solidFill>
                        <a:srgbClr val="039BE5"/>
                      </a:solidFill>
                      <a:prstDash val="solid"/>
                      <a:round/>
                      <a:headEnd len="sm" w="sm" type="none"/>
                      <a:tailEnd len="sm" w="sm" type="none"/>
                    </a:lnR>
                    <a:lnT cap="flat" cmpd="sng" w="9525">
                      <a:solidFill>
                        <a:srgbClr val="039BE5"/>
                      </a:solidFill>
                      <a:prstDash val="solid"/>
                      <a:round/>
                      <a:headEnd len="sm" w="sm" type="none"/>
                      <a:tailEnd len="sm" w="sm" type="none"/>
                    </a:lnT>
                    <a:lnB cap="flat" cmpd="sng" w="9525">
                      <a:solidFill>
                        <a:srgbClr val="039BE5"/>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039BE5"/>
                          </a:solidFill>
                        </a:rPr>
                        <a:t>t</a:t>
                      </a:r>
                      <a:endParaRPr>
                        <a:solidFill>
                          <a:srgbClr val="039BE5"/>
                        </a:solidFill>
                      </a:endParaRPr>
                    </a:p>
                  </a:txBody>
                  <a:tcPr marT="91425" marB="91425" marR="91425" marL="91425">
                    <a:lnL cap="flat" cmpd="sng" w="9525">
                      <a:solidFill>
                        <a:srgbClr val="039BE5"/>
                      </a:solidFill>
                      <a:prstDash val="solid"/>
                      <a:round/>
                      <a:headEnd len="sm" w="sm" type="none"/>
                      <a:tailEnd len="sm" w="sm" type="none"/>
                    </a:lnL>
                    <a:lnR cap="flat" cmpd="sng" w="9525">
                      <a:solidFill>
                        <a:srgbClr val="039BE5"/>
                      </a:solidFill>
                      <a:prstDash val="solid"/>
                      <a:round/>
                      <a:headEnd len="sm" w="sm" type="none"/>
                      <a:tailEnd len="sm" w="sm" type="none"/>
                    </a:lnR>
                    <a:lnT cap="flat" cmpd="sng" w="9525">
                      <a:solidFill>
                        <a:srgbClr val="039BE5"/>
                      </a:solidFill>
                      <a:prstDash val="solid"/>
                      <a:round/>
                      <a:headEnd len="sm" w="sm" type="none"/>
                      <a:tailEnd len="sm" w="sm" type="none"/>
                    </a:lnT>
                    <a:lnB cap="flat" cmpd="sng" w="9525">
                      <a:solidFill>
                        <a:srgbClr val="039BE5"/>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
                          <a:solidFill>
                            <a:schemeClr val="dk1"/>
                          </a:solidFill>
                        </a:rPr>
                        <a:t>1</a:t>
                      </a:r>
                      <a:endParaRPr>
                        <a:solidFill>
                          <a:schemeClr val="dk1"/>
                        </a:solidFill>
                      </a:endParaRPr>
                    </a:p>
                  </a:txBody>
                  <a:tcPr marT="91425" marB="91425" marR="91425" marL="91425">
                    <a:lnL cap="flat" cmpd="sng" w="9525">
                      <a:solidFill>
                        <a:srgbClr val="039BE5"/>
                      </a:solidFill>
                      <a:prstDash val="solid"/>
                      <a:round/>
                      <a:headEnd len="sm" w="sm" type="none"/>
                      <a:tailEnd len="sm" w="sm" type="none"/>
                    </a:lnL>
                    <a:lnR cap="flat" cmpd="sng" w="9525">
                      <a:solidFill>
                        <a:srgbClr val="039BE5"/>
                      </a:solidFill>
                      <a:prstDash val="solid"/>
                      <a:round/>
                      <a:headEnd len="sm" w="sm" type="none"/>
                      <a:tailEnd len="sm" w="sm" type="none"/>
                    </a:lnR>
                    <a:lnT cap="flat" cmpd="sng" w="9525">
                      <a:solidFill>
                        <a:srgbClr val="039BE5"/>
                      </a:solidFill>
                      <a:prstDash val="solid"/>
                      <a:round/>
                      <a:headEnd len="sm" w="sm" type="none"/>
                      <a:tailEnd len="sm" w="sm" type="none"/>
                    </a:lnT>
                    <a:lnB cap="flat" cmpd="sng" w="9525">
                      <a:solidFill>
                        <a:srgbClr val="039BE5"/>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rPr>
                        <a:t>111.279</a:t>
                      </a:r>
                      <a:endParaRPr>
                        <a:solidFill>
                          <a:schemeClr val="dk1"/>
                        </a:solidFill>
                      </a:endParaRPr>
                    </a:p>
                  </a:txBody>
                  <a:tcPr marT="91425" marB="91425" marR="91425" marL="91425">
                    <a:lnL cap="flat" cmpd="sng" w="9525">
                      <a:solidFill>
                        <a:srgbClr val="039BE5"/>
                      </a:solidFill>
                      <a:prstDash val="solid"/>
                      <a:round/>
                      <a:headEnd len="sm" w="sm" type="none"/>
                      <a:tailEnd len="sm" w="sm" type="none"/>
                    </a:lnL>
                    <a:lnR cap="flat" cmpd="sng" w="9525">
                      <a:solidFill>
                        <a:srgbClr val="039BE5"/>
                      </a:solidFill>
                      <a:prstDash val="solid"/>
                      <a:round/>
                      <a:headEnd len="sm" w="sm" type="none"/>
                      <a:tailEnd len="sm" w="sm" type="none"/>
                    </a:lnR>
                    <a:lnT cap="flat" cmpd="sng" w="9525">
                      <a:solidFill>
                        <a:srgbClr val="039BE5"/>
                      </a:solidFill>
                      <a:prstDash val="solid"/>
                      <a:round/>
                      <a:headEnd len="sm" w="sm" type="none"/>
                      <a:tailEnd len="sm" w="sm" type="none"/>
                    </a:lnT>
                    <a:lnB cap="flat" cmpd="sng" w="9525">
                      <a:solidFill>
                        <a:srgbClr val="039BE5"/>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rPr>
                        <a:t>31.668</a:t>
                      </a:r>
                      <a:endParaRPr>
                        <a:solidFill>
                          <a:schemeClr val="dk1"/>
                        </a:solidFill>
                      </a:endParaRPr>
                    </a:p>
                  </a:txBody>
                  <a:tcPr marT="91425" marB="91425" marR="91425" marL="91425">
                    <a:lnL cap="flat" cmpd="sng" w="9525">
                      <a:solidFill>
                        <a:srgbClr val="039BE5"/>
                      </a:solidFill>
                      <a:prstDash val="solid"/>
                      <a:round/>
                      <a:headEnd len="sm" w="sm" type="none"/>
                      <a:tailEnd len="sm" w="sm" type="none"/>
                    </a:lnL>
                    <a:lnR cap="flat" cmpd="sng" w="9525">
                      <a:solidFill>
                        <a:srgbClr val="039BE5"/>
                      </a:solidFill>
                      <a:prstDash val="solid"/>
                      <a:round/>
                      <a:headEnd len="sm" w="sm" type="none"/>
                      <a:tailEnd len="sm" w="sm" type="none"/>
                    </a:lnR>
                    <a:lnT cap="flat" cmpd="sng" w="9525">
                      <a:solidFill>
                        <a:srgbClr val="039BE5"/>
                      </a:solidFill>
                      <a:prstDash val="solid"/>
                      <a:round/>
                      <a:headEnd len="sm" w="sm" type="none"/>
                      <a:tailEnd len="sm" w="sm" type="none"/>
                    </a:lnT>
                    <a:lnB cap="flat" cmpd="sng" w="9525">
                      <a:solidFill>
                        <a:srgbClr val="039BE5"/>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rPr>
                        <a:t>33.31</a:t>
                      </a:r>
                      <a:endParaRPr>
                        <a:solidFill>
                          <a:schemeClr val="dk1"/>
                        </a:solidFill>
                      </a:endParaRPr>
                    </a:p>
                  </a:txBody>
                  <a:tcPr marT="91425" marB="91425" marR="91425" marL="91425">
                    <a:lnL cap="flat" cmpd="sng" w="9525">
                      <a:solidFill>
                        <a:srgbClr val="039BE5"/>
                      </a:solidFill>
                      <a:prstDash val="solid"/>
                      <a:round/>
                      <a:headEnd len="sm" w="sm" type="none"/>
                      <a:tailEnd len="sm" w="sm" type="none"/>
                    </a:lnL>
                    <a:lnR cap="flat" cmpd="sng" w="9525">
                      <a:solidFill>
                        <a:srgbClr val="039BE5"/>
                      </a:solidFill>
                      <a:prstDash val="solid"/>
                      <a:round/>
                      <a:headEnd len="sm" w="sm" type="none"/>
                      <a:tailEnd len="sm" w="sm" type="none"/>
                    </a:lnR>
                    <a:lnT cap="flat" cmpd="sng" w="9525">
                      <a:solidFill>
                        <a:srgbClr val="039BE5"/>
                      </a:solidFill>
                      <a:prstDash val="solid"/>
                      <a:round/>
                      <a:headEnd len="sm" w="sm" type="none"/>
                      <a:tailEnd len="sm" w="sm" type="none"/>
                    </a:lnT>
                    <a:lnB cap="flat" cmpd="sng" w="9525">
                      <a:solidFill>
                        <a:srgbClr val="039BE5"/>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rPr>
                        <a:t>18:08:38.400000000</a:t>
                      </a:r>
                      <a:endParaRPr>
                        <a:solidFill>
                          <a:schemeClr val="dk1"/>
                        </a:solidFill>
                      </a:endParaRPr>
                    </a:p>
                  </a:txBody>
                  <a:tcPr marT="91425" marB="91425" marR="91425" marL="91425">
                    <a:lnL cap="flat" cmpd="sng" w="9525">
                      <a:solidFill>
                        <a:srgbClr val="039BE5"/>
                      </a:solidFill>
                      <a:prstDash val="solid"/>
                      <a:round/>
                      <a:headEnd len="sm" w="sm" type="none"/>
                      <a:tailEnd len="sm" w="sm" type="none"/>
                    </a:lnL>
                    <a:lnR cap="flat" cmpd="sng" w="9525">
                      <a:solidFill>
                        <a:srgbClr val="039BE5"/>
                      </a:solidFill>
                      <a:prstDash val="solid"/>
                      <a:round/>
                      <a:headEnd len="sm" w="sm" type="none"/>
                      <a:tailEnd len="sm" w="sm" type="none"/>
                    </a:lnR>
                    <a:lnT cap="flat" cmpd="sng" w="9525">
                      <a:solidFill>
                        <a:srgbClr val="039BE5"/>
                      </a:solidFill>
                      <a:prstDash val="solid"/>
                      <a:round/>
                      <a:headEnd len="sm" w="sm" type="none"/>
                      <a:tailEnd len="sm" w="sm" type="none"/>
                    </a:lnT>
                    <a:lnB cap="flat" cmpd="sng" w="9525">
                      <a:solidFill>
                        <a:srgbClr val="039BE5"/>
                      </a:solidFill>
                      <a:prstDash val="solid"/>
                      <a:round/>
                      <a:headEnd len="sm" w="sm" type="none"/>
                      <a:tailEnd len="sm" w="sm" type="none"/>
                    </a:lnB>
                  </a:tcPr>
                </a:tc>
              </a:tr>
              <a:tr h="343725">
                <a:tc>
                  <a:txBody>
                    <a:bodyPr/>
                    <a:lstStyle/>
                    <a:p>
                      <a:pPr indent="0" lvl="0" marL="0" rtl="0" algn="ctr">
                        <a:spcBef>
                          <a:spcPts val="0"/>
                        </a:spcBef>
                        <a:spcAft>
                          <a:spcPts val="0"/>
                        </a:spcAft>
                        <a:buNone/>
                      </a:pPr>
                      <a:r>
                        <a:rPr lang="en">
                          <a:solidFill>
                            <a:schemeClr val="dk1"/>
                          </a:solidFill>
                        </a:rPr>
                        <a:t>2</a:t>
                      </a:r>
                      <a:endParaRPr>
                        <a:solidFill>
                          <a:schemeClr val="dk1"/>
                        </a:solidFill>
                      </a:endParaRPr>
                    </a:p>
                  </a:txBody>
                  <a:tcPr marT="91425" marB="91425" marR="91425" marL="91425">
                    <a:lnL cap="flat" cmpd="sng" w="9525">
                      <a:solidFill>
                        <a:srgbClr val="039BE5"/>
                      </a:solidFill>
                      <a:prstDash val="solid"/>
                      <a:round/>
                      <a:headEnd len="sm" w="sm" type="none"/>
                      <a:tailEnd len="sm" w="sm" type="none"/>
                    </a:lnL>
                    <a:lnR cap="flat" cmpd="sng" w="9525">
                      <a:solidFill>
                        <a:srgbClr val="039BE5"/>
                      </a:solidFill>
                      <a:prstDash val="solid"/>
                      <a:round/>
                      <a:headEnd len="sm" w="sm" type="none"/>
                      <a:tailEnd len="sm" w="sm" type="none"/>
                    </a:lnR>
                    <a:lnT cap="flat" cmpd="sng" w="9525">
                      <a:solidFill>
                        <a:srgbClr val="039BE5"/>
                      </a:solidFill>
                      <a:prstDash val="solid"/>
                      <a:round/>
                      <a:headEnd len="sm" w="sm" type="none"/>
                      <a:tailEnd len="sm" w="sm" type="none"/>
                    </a:lnT>
                    <a:lnB cap="flat" cmpd="sng" w="9525">
                      <a:solidFill>
                        <a:srgbClr val="039BE5"/>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rPr>
                        <a:t>113.289</a:t>
                      </a:r>
                      <a:endParaRPr>
                        <a:solidFill>
                          <a:schemeClr val="dk1"/>
                        </a:solidFill>
                      </a:endParaRPr>
                    </a:p>
                  </a:txBody>
                  <a:tcPr marT="91425" marB="91425" marR="91425" marL="91425">
                    <a:lnL cap="flat" cmpd="sng" w="9525">
                      <a:solidFill>
                        <a:srgbClr val="039BE5"/>
                      </a:solidFill>
                      <a:prstDash val="solid"/>
                      <a:round/>
                      <a:headEnd len="sm" w="sm" type="none"/>
                      <a:tailEnd len="sm" w="sm" type="none"/>
                    </a:lnL>
                    <a:lnR cap="flat" cmpd="sng" w="9525">
                      <a:solidFill>
                        <a:srgbClr val="039BE5"/>
                      </a:solidFill>
                      <a:prstDash val="solid"/>
                      <a:round/>
                      <a:headEnd len="sm" w="sm" type="none"/>
                      <a:tailEnd len="sm" w="sm" type="none"/>
                    </a:lnR>
                    <a:lnT cap="flat" cmpd="sng" w="9525">
                      <a:solidFill>
                        <a:srgbClr val="039BE5"/>
                      </a:solidFill>
                      <a:prstDash val="solid"/>
                      <a:round/>
                      <a:headEnd len="sm" w="sm" type="none"/>
                      <a:tailEnd len="sm" w="sm" type="none"/>
                    </a:lnT>
                    <a:lnB cap="flat" cmpd="sng" w="9525">
                      <a:solidFill>
                        <a:srgbClr val="039BE5"/>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rPr>
                        <a:t>32.111</a:t>
                      </a:r>
                      <a:endParaRPr>
                        <a:solidFill>
                          <a:schemeClr val="dk1"/>
                        </a:solidFill>
                      </a:endParaRPr>
                    </a:p>
                  </a:txBody>
                  <a:tcPr marT="91425" marB="91425" marR="91425" marL="91425">
                    <a:lnL cap="flat" cmpd="sng" w="9525">
                      <a:solidFill>
                        <a:srgbClr val="039BE5"/>
                      </a:solidFill>
                      <a:prstDash val="solid"/>
                      <a:round/>
                      <a:headEnd len="sm" w="sm" type="none"/>
                      <a:tailEnd len="sm" w="sm" type="none"/>
                    </a:lnL>
                    <a:lnR cap="flat" cmpd="sng" w="9525">
                      <a:solidFill>
                        <a:srgbClr val="039BE5"/>
                      </a:solidFill>
                      <a:prstDash val="solid"/>
                      <a:round/>
                      <a:headEnd len="sm" w="sm" type="none"/>
                      <a:tailEnd len="sm" w="sm" type="none"/>
                    </a:lnR>
                    <a:lnT cap="flat" cmpd="sng" w="9525">
                      <a:solidFill>
                        <a:srgbClr val="039BE5"/>
                      </a:solidFill>
                      <a:prstDash val="solid"/>
                      <a:round/>
                      <a:headEnd len="sm" w="sm" type="none"/>
                      <a:tailEnd len="sm" w="sm" type="none"/>
                    </a:lnT>
                    <a:lnB cap="flat" cmpd="sng" w="9525">
                      <a:solidFill>
                        <a:srgbClr val="039BE5"/>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rPr>
                        <a:t>33.546</a:t>
                      </a:r>
                      <a:endParaRPr>
                        <a:solidFill>
                          <a:schemeClr val="dk1"/>
                        </a:solidFill>
                      </a:endParaRPr>
                    </a:p>
                  </a:txBody>
                  <a:tcPr marT="91425" marB="91425" marR="91425" marL="91425">
                    <a:lnL cap="flat" cmpd="sng" w="9525">
                      <a:solidFill>
                        <a:srgbClr val="039BE5"/>
                      </a:solidFill>
                      <a:prstDash val="solid"/>
                      <a:round/>
                      <a:headEnd len="sm" w="sm" type="none"/>
                      <a:tailEnd len="sm" w="sm" type="none"/>
                    </a:lnL>
                    <a:lnR cap="flat" cmpd="sng" w="9525">
                      <a:solidFill>
                        <a:srgbClr val="039BE5"/>
                      </a:solidFill>
                      <a:prstDash val="solid"/>
                      <a:round/>
                      <a:headEnd len="sm" w="sm" type="none"/>
                      <a:tailEnd len="sm" w="sm" type="none"/>
                    </a:lnR>
                    <a:lnT cap="flat" cmpd="sng" w="9525">
                      <a:solidFill>
                        <a:srgbClr val="039BE5"/>
                      </a:solidFill>
                      <a:prstDash val="solid"/>
                      <a:round/>
                      <a:headEnd len="sm" w="sm" type="none"/>
                      <a:tailEnd len="sm" w="sm" type="none"/>
                    </a:lnT>
                    <a:lnB cap="flat" cmpd="sng" w="9525">
                      <a:solidFill>
                        <a:srgbClr val="039BE5"/>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rPr>
                        <a:t>18:08:41.856000000</a:t>
                      </a:r>
                      <a:endParaRPr>
                        <a:solidFill>
                          <a:schemeClr val="dk1"/>
                        </a:solidFill>
                      </a:endParaRPr>
                    </a:p>
                  </a:txBody>
                  <a:tcPr marT="91425" marB="91425" marR="91425" marL="91425">
                    <a:lnL cap="flat" cmpd="sng" w="9525">
                      <a:solidFill>
                        <a:srgbClr val="039BE5"/>
                      </a:solidFill>
                      <a:prstDash val="solid"/>
                      <a:round/>
                      <a:headEnd len="sm" w="sm" type="none"/>
                      <a:tailEnd len="sm" w="sm" type="none"/>
                    </a:lnL>
                    <a:lnR cap="flat" cmpd="sng" w="9525">
                      <a:solidFill>
                        <a:srgbClr val="039BE5"/>
                      </a:solidFill>
                      <a:prstDash val="solid"/>
                      <a:round/>
                      <a:headEnd len="sm" w="sm" type="none"/>
                      <a:tailEnd len="sm" w="sm" type="none"/>
                    </a:lnR>
                    <a:lnT cap="flat" cmpd="sng" w="9525">
                      <a:solidFill>
                        <a:srgbClr val="039BE5"/>
                      </a:solidFill>
                      <a:prstDash val="solid"/>
                      <a:round/>
                      <a:headEnd len="sm" w="sm" type="none"/>
                      <a:tailEnd len="sm" w="sm" type="none"/>
                    </a:lnT>
                    <a:lnB cap="flat" cmpd="sng" w="9525">
                      <a:solidFill>
                        <a:srgbClr val="039BE5"/>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
                          <a:solidFill>
                            <a:schemeClr val="dk1"/>
                          </a:solidFill>
                        </a:rPr>
                        <a:t>3</a:t>
                      </a:r>
                      <a:endParaRPr>
                        <a:solidFill>
                          <a:schemeClr val="dk1"/>
                        </a:solidFill>
                      </a:endParaRPr>
                    </a:p>
                  </a:txBody>
                  <a:tcPr marT="91425" marB="91425" marR="91425" marL="91425">
                    <a:lnL cap="flat" cmpd="sng" w="9525">
                      <a:solidFill>
                        <a:srgbClr val="039BE5"/>
                      </a:solidFill>
                      <a:prstDash val="solid"/>
                      <a:round/>
                      <a:headEnd len="sm" w="sm" type="none"/>
                      <a:tailEnd len="sm" w="sm" type="none"/>
                    </a:lnL>
                    <a:lnR cap="flat" cmpd="sng" w="9525">
                      <a:solidFill>
                        <a:srgbClr val="039BE5"/>
                      </a:solidFill>
                      <a:prstDash val="solid"/>
                      <a:round/>
                      <a:headEnd len="sm" w="sm" type="none"/>
                      <a:tailEnd len="sm" w="sm" type="none"/>
                    </a:lnR>
                    <a:lnT cap="flat" cmpd="sng" w="9525">
                      <a:solidFill>
                        <a:srgbClr val="039BE5"/>
                      </a:solidFill>
                      <a:prstDash val="solid"/>
                      <a:round/>
                      <a:headEnd len="sm" w="sm" type="none"/>
                      <a:tailEnd len="sm" w="sm" type="none"/>
                    </a:lnT>
                    <a:lnB cap="flat" cmpd="sng" w="9525">
                      <a:solidFill>
                        <a:srgbClr val="039BE5"/>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rPr>
                        <a:t>114.086</a:t>
                      </a:r>
                      <a:endParaRPr>
                        <a:solidFill>
                          <a:schemeClr val="dk1"/>
                        </a:solidFill>
                      </a:endParaRPr>
                    </a:p>
                  </a:txBody>
                  <a:tcPr marT="91425" marB="91425" marR="91425" marL="91425">
                    <a:lnL cap="flat" cmpd="sng" w="9525">
                      <a:solidFill>
                        <a:srgbClr val="039BE5"/>
                      </a:solidFill>
                      <a:prstDash val="solid"/>
                      <a:round/>
                      <a:headEnd len="sm" w="sm" type="none"/>
                      <a:tailEnd len="sm" w="sm" type="none"/>
                    </a:lnL>
                    <a:lnR cap="flat" cmpd="sng" w="9525">
                      <a:solidFill>
                        <a:srgbClr val="039BE5"/>
                      </a:solidFill>
                      <a:prstDash val="solid"/>
                      <a:round/>
                      <a:headEnd len="sm" w="sm" type="none"/>
                      <a:tailEnd len="sm" w="sm" type="none"/>
                    </a:lnR>
                    <a:lnT cap="flat" cmpd="sng" w="9525">
                      <a:solidFill>
                        <a:srgbClr val="039BE5"/>
                      </a:solidFill>
                      <a:prstDash val="solid"/>
                      <a:round/>
                      <a:headEnd len="sm" w="sm" type="none"/>
                      <a:tailEnd len="sm" w="sm" type="none"/>
                    </a:lnT>
                    <a:lnB cap="flat" cmpd="sng" w="9525">
                      <a:solidFill>
                        <a:srgbClr val="039BE5"/>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rPr>
                        <a:t>33.089</a:t>
                      </a:r>
                      <a:endParaRPr>
                        <a:solidFill>
                          <a:schemeClr val="dk1"/>
                        </a:solidFill>
                      </a:endParaRPr>
                    </a:p>
                  </a:txBody>
                  <a:tcPr marT="91425" marB="91425" marR="91425" marL="91425">
                    <a:lnL cap="flat" cmpd="sng" w="9525">
                      <a:solidFill>
                        <a:srgbClr val="039BE5"/>
                      </a:solidFill>
                      <a:prstDash val="solid"/>
                      <a:round/>
                      <a:headEnd len="sm" w="sm" type="none"/>
                      <a:tailEnd len="sm" w="sm" type="none"/>
                    </a:lnL>
                    <a:lnR cap="flat" cmpd="sng" w="9525">
                      <a:solidFill>
                        <a:srgbClr val="039BE5"/>
                      </a:solidFill>
                      <a:prstDash val="solid"/>
                      <a:round/>
                      <a:headEnd len="sm" w="sm" type="none"/>
                      <a:tailEnd len="sm" w="sm" type="none"/>
                    </a:lnR>
                    <a:lnT cap="flat" cmpd="sng" w="9525">
                      <a:solidFill>
                        <a:srgbClr val="039BE5"/>
                      </a:solidFill>
                      <a:prstDash val="solid"/>
                      <a:round/>
                      <a:headEnd len="sm" w="sm" type="none"/>
                      <a:tailEnd len="sm" w="sm" type="none"/>
                    </a:lnT>
                    <a:lnB cap="flat" cmpd="sng" w="9525">
                      <a:solidFill>
                        <a:srgbClr val="039BE5"/>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rPr>
                        <a:t>34.922</a:t>
                      </a:r>
                      <a:endParaRPr>
                        <a:solidFill>
                          <a:schemeClr val="dk1"/>
                        </a:solidFill>
                      </a:endParaRPr>
                    </a:p>
                  </a:txBody>
                  <a:tcPr marT="91425" marB="91425" marR="91425" marL="91425">
                    <a:lnL cap="flat" cmpd="sng" w="9525">
                      <a:solidFill>
                        <a:srgbClr val="039BE5"/>
                      </a:solidFill>
                      <a:prstDash val="solid"/>
                      <a:round/>
                      <a:headEnd len="sm" w="sm" type="none"/>
                      <a:tailEnd len="sm" w="sm" type="none"/>
                    </a:lnL>
                    <a:lnR cap="flat" cmpd="sng" w="9525">
                      <a:solidFill>
                        <a:srgbClr val="039BE5"/>
                      </a:solidFill>
                      <a:prstDash val="solid"/>
                      <a:round/>
                      <a:headEnd len="sm" w="sm" type="none"/>
                      <a:tailEnd len="sm" w="sm" type="none"/>
                    </a:lnR>
                    <a:lnT cap="flat" cmpd="sng" w="9525">
                      <a:solidFill>
                        <a:srgbClr val="039BE5"/>
                      </a:solidFill>
                      <a:prstDash val="solid"/>
                      <a:round/>
                      <a:headEnd len="sm" w="sm" type="none"/>
                      <a:tailEnd len="sm" w="sm" type="none"/>
                    </a:lnT>
                    <a:lnB cap="flat" cmpd="sng" w="9525">
                      <a:solidFill>
                        <a:srgbClr val="039BE5"/>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rPr>
                        <a:t>18:08:41.856000000</a:t>
                      </a:r>
                      <a:endParaRPr>
                        <a:solidFill>
                          <a:schemeClr val="dk1"/>
                        </a:solidFill>
                      </a:endParaRPr>
                    </a:p>
                  </a:txBody>
                  <a:tcPr marT="91425" marB="91425" marR="91425" marL="91425">
                    <a:lnL cap="flat" cmpd="sng" w="9525">
                      <a:solidFill>
                        <a:srgbClr val="039BE5"/>
                      </a:solidFill>
                      <a:prstDash val="solid"/>
                      <a:round/>
                      <a:headEnd len="sm" w="sm" type="none"/>
                      <a:tailEnd len="sm" w="sm" type="none"/>
                    </a:lnL>
                    <a:lnR cap="flat" cmpd="sng" w="9525">
                      <a:solidFill>
                        <a:srgbClr val="039BE5"/>
                      </a:solidFill>
                      <a:prstDash val="solid"/>
                      <a:round/>
                      <a:headEnd len="sm" w="sm" type="none"/>
                      <a:tailEnd len="sm" w="sm" type="none"/>
                    </a:lnR>
                    <a:lnT cap="flat" cmpd="sng" w="9525">
                      <a:solidFill>
                        <a:srgbClr val="039BE5"/>
                      </a:solidFill>
                      <a:prstDash val="solid"/>
                      <a:round/>
                      <a:headEnd len="sm" w="sm" type="none"/>
                      <a:tailEnd len="sm" w="sm" type="none"/>
                    </a:lnT>
                    <a:lnB cap="flat" cmpd="sng" w="9525">
                      <a:solidFill>
                        <a:srgbClr val="039BE5"/>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
                          <a:solidFill>
                            <a:schemeClr val="dk1"/>
                          </a:solidFill>
                        </a:rPr>
                        <a:t>4</a:t>
                      </a:r>
                      <a:endParaRPr>
                        <a:solidFill>
                          <a:schemeClr val="dk1"/>
                        </a:solidFill>
                      </a:endParaRPr>
                    </a:p>
                  </a:txBody>
                  <a:tcPr marT="91425" marB="91425" marR="91425" marL="91425">
                    <a:lnL cap="flat" cmpd="sng" w="9525">
                      <a:solidFill>
                        <a:srgbClr val="039BE5"/>
                      </a:solidFill>
                      <a:prstDash val="solid"/>
                      <a:round/>
                      <a:headEnd len="sm" w="sm" type="none"/>
                      <a:tailEnd len="sm" w="sm" type="none"/>
                    </a:lnL>
                    <a:lnR cap="flat" cmpd="sng" w="9525">
                      <a:solidFill>
                        <a:srgbClr val="039BE5"/>
                      </a:solidFill>
                      <a:prstDash val="solid"/>
                      <a:round/>
                      <a:headEnd len="sm" w="sm" type="none"/>
                      <a:tailEnd len="sm" w="sm" type="none"/>
                    </a:lnR>
                    <a:lnT cap="flat" cmpd="sng" w="9525">
                      <a:solidFill>
                        <a:srgbClr val="039BE5"/>
                      </a:solidFill>
                      <a:prstDash val="solid"/>
                      <a:round/>
                      <a:headEnd len="sm" w="sm" type="none"/>
                      <a:tailEnd len="sm" w="sm" type="none"/>
                    </a:lnT>
                    <a:lnB cap="flat" cmpd="sng" w="9525">
                      <a:solidFill>
                        <a:srgbClr val="039BE5"/>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rPr>
                        <a:t>113.123</a:t>
                      </a:r>
                      <a:endParaRPr>
                        <a:solidFill>
                          <a:schemeClr val="dk1"/>
                        </a:solidFill>
                      </a:endParaRPr>
                    </a:p>
                  </a:txBody>
                  <a:tcPr marT="91425" marB="91425" marR="91425" marL="91425">
                    <a:lnL cap="flat" cmpd="sng" w="9525">
                      <a:solidFill>
                        <a:srgbClr val="039BE5"/>
                      </a:solidFill>
                      <a:prstDash val="solid"/>
                      <a:round/>
                      <a:headEnd len="sm" w="sm" type="none"/>
                      <a:tailEnd len="sm" w="sm" type="none"/>
                    </a:lnL>
                    <a:lnR cap="flat" cmpd="sng" w="9525">
                      <a:solidFill>
                        <a:srgbClr val="039BE5"/>
                      </a:solidFill>
                      <a:prstDash val="solid"/>
                      <a:round/>
                      <a:headEnd len="sm" w="sm" type="none"/>
                      <a:tailEnd len="sm" w="sm" type="none"/>
                    </a:lnR>
                    <a:lnT cap="flat" cmpd="sng" w="9525">
                      <a:solidFill>
                        <a:srgbClr val="039BE5"/>
                      </a:solidFill>
                      <a:prstDash val="solid"/>
                      <a:round/>
                      <a:headEnd len="sm" w="sm" type="none"/>
                      <a:tailEnd len="sm" w="sm" type="none"/>
                    </a:lnT>
                    <a:lnB cap="flat" cmpd="sng" w="9525">
                      <a:solidFill>
                        <a:srgbClr val="039BE5"/>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rPr>
                        <a:t>32.529</a:t>
                      </a:r>
                      <a:endParaRPr>
                        <a:solidFill>
                          <a:schemeClr val="dk1"/>
                        </a:solidFill>
                      </a:endParaRPr>
                    </a:p>
                  </a:txBody>
                  <a:tcPr marT="91425" marB="91425" marR="91425" marL="91425">
                    <a:lnL cap="flat" cmpd="sng" w="9525">
                      <a:solidFill>
                        <a:srgbClr val="039BE5"/>
                      </a:solidFill>
                      <a:prstDash val="solid"/>
                      <a:round/>
                      <a:headEnd len="sm" w="sm" type="none"/>
                      <a:tailEnd len="sm" w="sm" type="none"/>
                    </a:lnL>
                    <a:lnR cap="flat" cmpd="sng" w="9525">
                      <a:solidFill>
                        <a:srgbClr val="039BE5"/>
                      </a:solidFill>
                      <a:prstDash val="solid"/>
                      <a:round/>
                      <a:headEnd len="sm" w="sm" type="none"/>
                      <a:tailEnd len="sm" w="sm" type="none"/>
                    </a:lnR>
                    <a:lnT cap="flat" cmpd="sng" w="9525">
                      <a:solidFill>
                        <a:srgbClr val="039BE5"/>
                      </a:solidFill>
                      <a:prstDash val="solid"/>
                      <a:round/>
                      <a:headEnd len="sm" w="sm" type="none"/>
                      <a:tailEnd len="sm" w="sm" type="none"/>
                    </a:lnT>
                    <a:lnB cap="flat" cmpd="sng" w="9525">
                      <a:solidFill>
                        <a:srgbClr val="039BE5"/>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rPr>
                        <a:t>33.501</a:t>
                      </a:r>
                      <a:endParaRPr>
                        <a:solidFill>
                          <a:schemeClr val="dk1"/>
                        </a:solidFill>
                      </a:endParaRPr>
                    </a:p>
                  </a:txBody>
                  <a:tcPr marT="91425" marB="91425" marR="91425" marL="91425">
                    <a:lnL cap="flat" cmpd="sng" w="9525">
                      <a:solidFill>
                        <a:srgbClr val="039BE5"/>
                      </a:solidFill>
                      <a:prstDash val="solid"/>
                      <a:round/>
                      <a:headEnd len="sm" w="sm" type="none"/>
                      <a:tailEnd len="sm" w="sm" type="none"/>
                    </a:lnL>
                    <a:lnR cap="flat" cmpd="sng" w="9525">
                      <a:solidFill>
                        <a:srgbClr val="039BE5"/>
                      </a:solidFill>
                      <a:prstDash val="solid"/>
                      <a:round/>
                      <a:headEnd len="sm" w="sm" type="none"/>
                      <a:tailEnd len="sm" w="sm" type="none"/>
                    </a:lnR>
                    <a:lnT cap="flat" cmpd="sng" w="9525">
                      <a:solidFill>
                        <a:srgbClr val="039BE5"/>
                      </a:solidFill>
                      <a:prstDash val="solid"/>
                      <a:round/>
                      <a:headEnd len="sm" w="sm" type="none"/>
                      <a:tailEnd len="sm" w="sm" type="none"/>
                    </a:lnT>
                    <a:lnB cap="flat" cmpd="sng" w="9525">
                      <a:solidFill>
                        <a:srgbClr val="039BE5"/>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rPr>
                        <a:t>18:08:42.720000000</a:t>
                      </a:r>
                      <a:endParaRPr>
                        <a:solidFill>
                          <a:schemeClr val="dk1"/>
                        </a:solidFill>
                      </a:endParaRPr>
                    </a:p>
                  </a:txBody>
                  <a:tcPr marT="91425" marB="91425" marR="91425" marL="91425">
                    <a:lnL cap="flat" cmpd="sng" w="9525">
                      <a:solidFill>
                        <a:srgbClr val="039BE5"/>
                      </a:solidFill>
                      <a:prstDash val="solid"/>
                      <a:round/>
                      <a:headEnd len="sm" w="sm" type="none"/>
                      <a:tailEnd len="sm" w="sm" type="none"/>
                    </a:lnL>
                    <a:lnR cap="flat" cmpd="sng" w="9525">
                      <a:solidFill>
                        <a:srgbClr val="039BE5"/>
                      </a:solidFill>
                      <a:prstDash val="solid"/>
                      <a:round/>
                      <a:headEnd len="sm" w="sm" type="none"/>
                      <a:tailEnd len="sm" w="sm" type="none"/>
                    </a:lnR>
                    <a:lnT cap="flat" cmpd="sng" w="9525">
                      <a:solidFill>
                        <a:srgbClr val="039BE5"/>
                      </a:solidFill>
                      <a:prstDash val="solid"/>
                      <a:round/>
                      <a:headEnd len="sm" w="sm" type="none"/>
                      <a:tailEnd len="sm" w="sm" type="none"/>
                    </a:lnT>
                    <a:lnB cap="flat" cmpd="sng" w="9525">
                      <a:solidFill>
                        <a:srgbClr val="039BE5"/>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
                          <a:solidFill>
                            <a:schemeClr val="dk1"/>
                          </a:solidFill>
                        </a:rPr>
                        <a:t>5</a:t>
                      </a:r>
                      <a:endParaRPr>
                        <a:solidFill>
                          <a:schemeClr val="dk1"/>
                        </a:solidFill>
                      </a:endParaRPr>
                    </a:p>
                  </a:txBody>
                  <a:tcPr marT="91425" marB="91425" marR="91425" marL="91425">
                    <a:lnL cap="flat" cmpd="sng" w="9525">
                      <a:solidFill>
                        <a:srgbClr val="039BE5"/>
                      </a:solidFill>
                      <a:prstDash val="solid"/>
                      <a:round/>
                      <a:headEnd len="sm" w="sm" type="none"/>
                      <a:tailEnd len="sm" w="sm" type="none"/>
                    </a:lnL>
                    <a:lnR cap="flat" cmpd="sng" w="9525">
                      <a:solidFill>
                        <a:srgbClr val="039BE5"/>
                      </a:solidFill>
                      <a:prstDash val="solid"/>
                      <a:round/>
                      <a:headEnd len="sm" w="sm" type="none"/>
                      <a:tailEnd len="sm" w="sm" type="none"/>
                    </a:lnR>
                    <a:lnT cap="flat" cmpd="sng" w="9525">
                      <a:solidFill>
                        <a:srgbClr val="039BE5"/>
                      </a:solidFill>
                      <a:prstDash val="solid"/>
                      <a:round/>
                      <a:headEnd len="sm" w="sm" type="none"/>
                      <a:tailEnd len="sm" w="sm" type="none"/>
                    </a:lnT>
                    <a:lnB cap="flat" cmpd="sng" w="9525">
                      <a:solidFill>
                        <a:srgbClr val="039BE5"/>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rPr>
                        <a:t>111.064</a:t>
                      </a:r>
                      <a:endParaRPr>
                        <a:solidFill>
                          <a:schemeClr val="dk1"/>
                        </a:solidFill>
                      </a:endParaRPr>
                    </a:p>
                  </a:txBody>
                  <a:tcPr marT="91425" marB="91425" marR="91425" marL="91425">
                    <a:lnL cap="flat" cmpd="sng" w="9525">
                      <a:solidFill>
                        <a:srgbClr val="039BE5"/>
                      </a:solidFill>
                      <a:prstDash val="solid"/>
                      <a:round/>
                      <a:headEnd len="sm" w="sm" type="none"/>
                      <a:tailEnd len="sm" w="sm" type="none"/>
                    </a:lnL>
                    <a:lnR cap="flat" cmpd="sng" w="9525">
                      <a:solidFill>
                        <a:srgbClr val="039BE5"/>
                      </a:solidFill>
                      <a:prstDash val="solid"/>
                      <a:round/>
                      <a:headEnd len="sm" w="sm" type="none"/>
                      <a:tailEnd len="sm" w="sm" type="none"/>
                    </a:lnR>
                    <a:lnT cap="flat" cmpd="sng" w="9525">
                      <a:solidFill>
                        <a:srgbClr val="039BE5"/>
                      </a:solidFill>
                      <a:prstDash val="solid"/>
                      <a:round/>
                      <a:headEnd len="sm" w="sm" type="none"/>
                      <a:tailEnd len="sm" w="sm" type="none"/>
                    </a:lnT>
                    <a:lnB cap="flat" cmpd="sng" w="9525">
                      <a:solidFill>
                        <a:srgbClr val="039BE5"/>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rPr>
                        <a:t>32.031</a:t>
                      </a:r>
                      <a:endParaRPr>
                        <a:solidFill>
                          <a:schemeClr val="dk1"/>
                        </a:solidFill>
                      </a:endParaRPr>
                    </a:p>
                  </a:txBody>
                  <a:tcPr marT="91425" marB="91425" marR="91425" marL="91425">
                    <a:lnL cap="flat" cmpd="sng" w="9525">
                      <a:solidFill>
                        <a:srgbClr val="039BE5"/>
                      </a:solidFill>
                      <a:prstDash val="solid"/>
                      <a:round/>
                      <a:headEnd len="sm" w="sm" type="none"/>
                      <a:tailEnd len="sm" w="sm" type="none"/>
                    </a:lnL>
                    <a:lnR cap="flat" cmpd="sng" w="9525">
                      <a:solidFill>
                        <a:srgbClr val="039BE5"/>
                      </a:solidFill>
                      <a:prstDash val="solid"/>
                      <a:round/>
                      <a:headEnd len="sm" w="sm" type="none"/>
                      <a:tailEnd len="sm" w="sm" type="none"/>
                    </a:lnR>
                    <a:lnT cap="flat" cmpd="sng" w="9525">
                      <a:solidFill>
                        <a:srgbClr val="039BE5"/>
                      </a:solidFill>
                      <a:prstDash val="solid"/>
                      <a:round/>
                      <a:headEnd len="sm" w="sm" type="none"/>
                      <a:tailEnd len="sm" w="sm" type="none"/>
                    </a:lnT>
                    <a:lnB cap="flat" cmpd="sng" w="9525">
                      <a:solidFill>
                        <a:srgbClr val="039BE5"/>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rPr>
                        <a:t>33.37</a:t>
                      </a:r>
                      <a:endParaRPr>
                        <a:solidFill>
                          <a:schemeClr val="dk1"/>
                        </a:solidFill>
                      </a:endParaRPr>
                    </a:p>
                  </a:txBody>
                  <a:tcPr marT="91425" marB="91425" marR="91425" marL="91425">
                    <a:lnL cap="flat" cmpd="sng" w="9525">
                      <a:solidFill>
                        <a:srgbClr val="039BE5"/>
                      </a:solidFill>
                      <a:prstDash val="solid"/>
                      <a:round/>
                      <a:headEnd len="sm" w="sm" type="none"/>
                      <a:tailEnd len="sm" w="sm" type="none"/>
                    </a:lnL>
                    <a:lnR cap="flat" cmpd="sng" w="9525">
                      <a:solidFill>
                        <a:srgbClr val="039BE5"/>
                      </a:solidFill>
                      <a:prstDash val="solid"/>
                      <a:round/>
                      <a:headEnd len="sm" w="sm" type="none"/>
                      <a:tailEnd len="sm" w="sm" type="none"/>
                    </a:lnR>
                    <a:lnT cap="flat" cmpd="sng" w="9525">
                      <a:solidFill>
                        <a:srgbClr val="039BE5"/>
                      </a:solidFill>
                      <a:prstDash val="solid"/>
                      <a:round/>
                      <a:headEnd len="sm" w="sm" type="none"/>
                      <a:tailEnd len="sm" w="sm" type="none"/>
                    </a:lnT>
                    <a:lnB cap="flat" cmpd="sng" w="9525">
                      <a:solidFill>
                        <a:srgbClr val="039BE5"/>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rPr>
                        <a:t>18:08:43.583999999</a:t>
                      </a:r>
                      <a:endParaRPr>
                        <a:solidFill>
                          <a:schemeClr val="dk1"/>
                        </a:solidFill>
                      </a:endParaRPr>
                    </a:p>
                  </a:txBody>
                  <a:tcPr marT="91425" marB="91425" marR="91425" marL="91425">
                    <a:lnL cap="flat" cmpd="sng" w="9525">
                      <a:solidFill>
                        <a:srgbClr val="039BE5"/>
                      </a:solidFill>
                      <a:prstDash val="solid"/>
                      <a:round/>
                      <a:headEnd len="sm" w="sm" type="none"/>
                      <a:tailEnd len="sm" w="sm" type="none"/>
                    </a:lnL>
                    <a:lnR cap="flat" cmpd="sng" w="9525">
                      <a:solidFill>
                        <a:srgbClr val="039BE5"/>
                      </a:solidFill>
                      <a:prstDash val="solid"/>
                      <a:round/>
                      <a:headEnd len="sm" w="sm" type="none"/>
                      <a:tailEnd len="sm" w="sm" type="none"/>
                    </a:lnR>
                    <a:lnT cap="flat" cmpd="sng" w="9525">
                      <a:solidFill>
                        <a:srgbClr val="039BE5"/>
                      </a:solidFill>
                      <a:prstDash val="solid"/>
                      <a:round/>
                      <a:headEnd len="sm" w="sm" type="none"/>
                      <a:tailEnd len="sm" w="sm" type="none"/>
                    </a:lnT>
                    <a:lnB cap="flat" cmpd="sng" w="9525">
                      <a:solidFill>
                        <a:srgbClr val="039BE5"/>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
                          <a:solidFill>
                            <a:schemeClr val="dk1"/>
                          </a:solidFill>
                        </a:rPr>
                        <a:t>6</a:t>
                      </a:r>
                      <a:endParaRPr>
                        <a:solidFill>
                          <a:schemeClr val="dk1"/>
                        </a:solidFill>
                      </a:endParaRPr>
                    </a:p>
                  </a:txBody>
                  <a:tcPr marT="91425" marB="91425" marR="91425" marL="91425">
                    <a:lnL cap="flat" cmpd="sng" w="9525">
                      <a:solidFill>
                        <a:srgbClr val="039BE5"/>
                      </a:solidFill>
                      <a:prstDash val="solid"/>
                      <a:round/>
                      <a:headEnd len="sm" w="sm" type="none"/>
                      <a:tailEnd len="sm" w="sm" type="none"/>
                    </a:lnL>
                    <a:lnR cap="flat" cmpd="sng" w="9525">
                      <a:solidFill>
                        <a:srgbClr val="039BE5"/>
                      </a:solidFill>
                      <a:prstDash val="solid"/>
                      <a:round/>
                      <a:headEnd len="sm" w="sm" type="none"/>
                      <a:tailEnd len="sm" w="sm" type="none"/>
                    </a:lnR>
                    <a:lnT cap="flat" cmpd="sng" w="9525">
                      <a:solidFill>
                        <a:srgbClr val="039BE5"/>
                      </a:solidFill>
                      <a:prstDash val="solid"/>
                      <a:round/>
                      <a:headEnd len="sm" w="sm" type="none"/>
                      <a:tailEnd len="sm" w="sm" type="none"/>
                    </a:lnT>
                    <a:lnB cap="flat" cmpd="sng" w="9525">
                      <a:solidFill>
                        <a:srgbClr val="039BE5"/>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rPr>
                        <a:t>116.289</a:t>
                      </a:r>
                      <a:endParaRPr>
                        <a:solidFill>
                          <a:schemeClr val="dk1"/>
                        </a:solidFill>
                      </a:endParaRPr>
                    </a:p>
                  </a:txBody>
                  <a:tcPr marT="91425" marB="91425" marR="91425" marL="91425">
                    <a:lnL cap="flat" cmpd="sng" w="9525">
                      <a:solidFill>
                        <a:srgbClr val="039BE5"/>
                      </a:solidFill>
                      <a:prstDash val="solid"/>
                      <a:round/>
                      <a:headEnd len="sm" w="sm" type="none"/>
                      <a:tailEnd len="sm" w="sm" type="none"/>
                    </a:lnL>
                    <a:lnR cap="flat" cmpd="sng" w="9525">
                      <a:solidFill>
                        <a:srgbClr val="039BE5"/>
                      </a:solidFill>
                      <a:prstDash val="solid"/>
                      <a:round/>
                      <a:headEnd len="sm" w="sm" type="none"/>
                      <a:tailEnd len="sm" w="sm" type="none"/>
                    </a:lnR>
                    <a:lnT cap="flat" cmpd="sng" w="9525">
                      <a:solidFill>
                        <a:srgbClr val="039BE5"/>
                      </a:solidFill>
                      <a:prstDash val="solid"/>
                      <a:round/>
                      <a:headEnd len="sm" w="sm" type="none"/>
                      <a:tailEnd len="sm" w="sm" type="none"/>
                    </a:lnT>
                    <a:lnB cap="flat" cmpd="sng" w="9525">
                      <a:solidFill>
                        <a:srgbClr val="039BE5"/>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rPr>
                        <a:t>31.739</a:t>
                      </a:r>
                      <a:endParaRPr>
                        <a:solidFill>
                          <a:schemeClr val="dk1"/>
                        </a:solidFill>
                      </a:endParaRPr>
                    </a:p>
                  </a:txBody>
                  <a:tcPr marT="91425" marB="91425" marR="91425" marL="91425">
                    <a:lnL cap="flat" cmpd="sng" w="9525">
                      <a:solidFill>
                        <a:srgbClr val="039BE5"/>
                      </a:solidFill>
                      <a:prstDash val="solid"/>
                      <a:round/>
                      <a:headEnd len="sm" w="sm" type="none"/>
                      <a:tailEnd len="sm" w="sm" type="none"/>
                    </a:lnL>
                    <a:lnR cap="flat" cmpd="sng" w="9525">
                      <a:solidFill>
                        <a:srgbClr val="039BE5"/>
                      </a:solidFill>
                      <a:prstDash val="solid"/>
                      <a:round/>
                      <a:headEnd len="sm" w="sm" type="none"/>
                      <a:tailEnd len="sm" w="sm" type="none"/>
                    </a:lnR>
                    <a:lnT cap="flat" cmpd="sng" w="9525">
                      <a:solidFill>
                        <a:srgbClr val="039BE5"/>
                      </a:solidFill>
                      <a:prstDash val="solid"/>
                      <a:round/>
                      <a:headEnd len="sm" w="sm" type="none"/>
                      <a:tailEnd len="sm" w="sm" type="none"/>
                    </a:lnT>
                    <a:lnB cap="flat" cmpd="sng" w="9525">
                      <a:solidFill>
                        <a:srgbClr val="039BE5"/>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rPr>
                        <a:t>33.77</a:t>
                      </a:r>
                      <a:endParaRPr>
                        <a:solidFill>
                          <a:schemeClr val="dk1"/>
                        </a:solidFill>
                      </a:endParaRPr>
                    </a:p>
                  </a:txBody>
                  <a:tcPr marT="91425" marB="91425" marR="91425" marL="91425">
                    <a:lnL cap="flat" cmpd="sng" w="9525">
                      <a:solidFill>
                        <a:srgbClr val="039BE5"/>
                      </a:solidFill>
                      <a:prstDash val="solid"/>
                      <a:round/>
                      <a:headEnd len="sm" w="sm" type="none"/>
                      <a:tailEnd len="sm" w="sm" type="none"/>
                    </a:lnL>
                    <a:lnR cap="flat" cmpd="sng" w="9525">
                      <a:solidFill>
                        <a:srgbClr val="039BE5"/>
                      </a:solidFill>
                      <a:prstDash val="solid"/>
                      <a:round/>
                      <a:headEnd len="sm" w="sm" type="none"/>
                      <a:tailEnd len="sm" w="sm" type="none"/>
                    </a:lnR>
                    <a:lnT cap="flat" cmpd="sng" w="9525">
                      <a:solidFill>
                        <a:srgbClr val="039BE5"/>
                      </a:solidFill>
                      <a:prstDash val="solid"/>
                      <a:round/>
                      <a:headEnd len="sm" w="sm" type="none"/>
                      <a:tailEnd len="sm" w="sm" type="none"/>
                    </a:lnT>
                    <a:lnB cap="flat" cmpd="sng" w="9525">
                      <a:solidFill>
                        <a:srgbClr val="039BE5"/>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rPr>
                        <a:t>18:08:43.583999999</a:t>
                      </a:r>
                      <a:endParaRPr>
                        <a:solidFill>
                          <a:schemeClr val="dk1"/>
                        </a:solidFill>
                      </a:endParaRPr>
                    </a:p>
                  </a:txBody>
                  <a:tcPr marT="91425" marB="91425" marR="91425" marL="91425">
                    <a:lnL cap="flat" cmpd="sng" w="9525">
                      <a:solidFill>
                        <a:srgbClr val="039BE5"/>
                      </a:solidFill>
                      <a:prstDash val="solid"/>
                      <a:round/>
                      <a:headEnd len="sm" w="sm" type="none"/>
                      <a:tailEnd len="sm" w="sm" type="none"/>
                    </a:lnL>
                    <a:lnR cap="flat" cmpd="sng" w="9525">
                      <a:solidFill>
                        <a:srgbClr val="039BE5"/>
                      </a:solidFill>
                      <a:prstDash val="solid"/>
                      <a:round/>
                      <a:headEnd len="sm" w="sm" type="none"/>
                      <a:tailEnd len="sm" w="sm" type="none"/>
                    </a:lnR>
                    <a:lnT cap="flat" cmpd="sng" w="9525">
                      <a:solidFill>
                        <a:srgbClr val="039BE5"/>
                      </a:solidFill>
                      <a:prstDash val="solid"/>
                      <a:round/>
                      <a:headEnd len="sm" w="sm" type="none"/>
                      <a:tailEnd len="sm" w="sm" type="none"/>
                    </a:lnT>
                    <a:lnB cap="flat" cmpd="sng" w="9525">
                      <a:solidFill>
                        <a:srgbClr val="039BE5"/>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
                          <a:solidFill>
                            <a:schemeClr val="dk1"/>
                          </a:solidFill>
                        </a:rPr>
                        <a:t>7</a:t>
                      </a:r>
                      <a:endParaRPr>
                        <a:solidFill>
                          <a:schemeClr val="dk1"/>
                        </a:solidFill>
                      </a:endParaRPr>
                    </a:p>
                  </a:txBody>
                  <a:tcPr marT="91425" marB="91425" marR="91425" marL="91425">
                    <a:lnL cap="flat" cmpd="sng" w="9525">
                      <a:solidFill>
                        <a:srgbClr val="039BE5"/>
                      </a:solidFill>
                      <a:prstDash val="solid"/>
                      <a:round/>
                      <a:headEnd len="sm" w="sm" type="none"/>
                      <a:tailEnd len="sm" w="sm" type="none"/>
                    </a:lnL>
                    <a:lnR cap="flat" cmpd="sng" w="9525">
                      <a:solidFill>
                        <a:srgbClr val="039BE5"/>
                      </a:solidFill>
                      <a:prstDash val="solid"/>
                      <a:round/>
                      <a:headEnd len="sm" w="sm" type="none"/>
                      <a:tailEnd len="sm" w="sm" type="none"/>
                    </a:lnR>
                    <a:lnT cap="flat" cmpd="sng" w="9525">
                      <a:solidFill>
                        <a:srgbClr val="039BE5"/>
                      </a:solidFill>
                      <a:prstDash val="solid"/>
                      <a:round/>
                      <a:headEnd len="sm" w="sm" type="none"/>
                      <a:tailEnd len="sm" w="sm" type="none"/>
                    </a:lnT>
                    <a:lnB cap="flat" cmpd="sng" w="9525">
                      <a:solidFill>
                        <a:srgbClr val="039BE5"/>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rPr>
                        <a:t>114.396</a:t>
                      </a:r>
                      <a:endParaRPr>
                        <a:solidFill>
                          <a:schemeClr val="dk1"/>
                        </a:solidFill>
                      </a:endParaRPr>
                    </a:p>
                  </a:txBody>
                  <a:tcPr marT="91425" marB="91425" marR="91425" marL="91425">
                    <a:lnL cap="flat" cmpd="sng" w="9525">
                      <a:solidFill>
                        <a:srgbClr val="039BE5"/>
                      </a:solidFill>
                      <a:prstDash val="solid"/>
                      <a:round/>
                      <a:headEnd len="sm" w="sm" type="none"/>
                      <a:tailEnd len="sm" w="sm" type="none"/>
                    </a:lnL>
                    <a:lnR cap="flat" cmpd="sng" w="9525">
                      <a:solidFill>
                        <a:srgbClr val="039BE5"/>
                      </a:solidFill>
                      <a:prstDash val="solid"/>
                      <a:round/>
                      <a:headEnd len="sm" w="sm" type="none"/>
                      <a:tailEnd len="sm" w="sm" type="none"/>
                    </a:lnR>
                    <a:lnT cap="flat" cmpd="sng" w="9525">
                      <a:solidFill>
                        <a:srgbClr val="039BE5"/>
                      </a:solidFill>
                      <a:prstDash val="solid"/>
                      <a:round/>
                      <a:headEnd len="sm" w="sm" type="none"/>
                      <a:tailEnd len="sm" w="sm" type="none"/>
                    </a:lnT>
                    <a:lnB cap="flat" cmpd="sng" w="9525">
                      <a:solidFill>
                        <a:srgbClr val="039BE5"/>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rPr>
                        <a:t>32.681</a:t>
                      </a:r>
                      <a:endParaRPr>
                        <a:solidFill>
                          <a:schemeClr val="dk1"/>
                        </a:solidFill>
                      </a:endParaRPr>
                    </a:p>
                  </a:txBody>
                  <a:tcPr marT="91425" marB="91425" marR="91425" marL="91425">
                    <a:lnL cap="flat" cmpd="sng" w="9525">
                      <a:solidFill>
                        <a:srgbClr val="039BE5"/>
                      </a:solidFill>
                      <a:prstDash val="solid"/>
                      <a:round/>
                      <a:headEnd len="sm" w="sm" type="none"/>
                      <a:tailEnd len="sm" w="sm" type="none"/>
                    </a:lnL>
                    <a:lnR cap="flat" cmpd="sng" w="9525">
                      <a:solidFill>
                        <a:srgbClr val="039BE5"/>
                      </a:solidFill>
                      <a:prstDash val="solid"/>
                      <a:round/>
                      <a:headEnd len="sm" w="sm" type="none"/>
                      <a:tailEnd len="sm" w="sm" type="none"/>
                    </a:lnR>
                    <a:lnT cap="flat" cmpd="sng" w="9525">
                      <a:solidFill>
                        <a:srgbClr val="039BE5"/>
                      </a:solidFill>
                      <a:prstDash val="solid"/>
                      <a:round/>
                      <a:headEnd len="sm" w="sm" type="none"/>
                      <a:tailEnd len="sm" w="sm" type="none"/>
                    </a:lnT>
                    <a:lnB cap="flat" cmpd="sng" w="9525">
                      <a:solidFill>
                        <a:srgbClr val="039BE5"/>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rPr>
                        <a:t>34.17</a:t>
                      </a:r>
                      <a:endParaRPr>
                        <a:solidFill>
                          <a:schemeClr val="dk1"/>
                        </a:solidFill>
                      </a:endParaRPr>
                    </a:p>
                  </a:txBody>
                  <a:tcPr marT="91425" marB="91425" marR="91425" marL="91425">
                    <a:lnL cap="flat" cmpd="sng" w="9525">
                      <a:solidFill>
                        <a:srgbClr val="039BE5"/>
                      </a:solidFill>
                      <a:prstDash val="solid"/>
                      <a:round/>
                      <a:headEnd len="sm" w="sm" type="none"/>
                      <a:tailEnd len="sm" w="sm" type="none"/>
                    </a:lnL>
                    <a:lnR cap="flat" cmpd="sng" w="9525">
                      <a:solidFill>
                        <a:srgbClr val="039BE5"/>
                      </a:solidFill>
                      <a:prstDash val="solid"/>
                      <a:round/>
                      <a:headEnd len="sm" w="sm" type="none"/>
                      <a:tailEnd len="sm" w="sm" type="none"/>
                    </a:lnR>
                    <a:lnT cap="flat" cmpd="sng" w="9525">
                      <a:solidFill>
                        <a:srgbClr val="039BE5"/>
                      </a:solidFill>
                      <a:prstDash val="solid"/>
                      <a:round/>
                      <a:headEnd len="sm" w="sm" type="none"/>
                      <a:tailEnd len="sm" w="sm" type="none"/>
                    </a:lnT>
                    <a:lnB cap="flat" cmpd="sng" w="9525">
                      <a:solidFill>
                        <a:srgbClr val="039BE5"/>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rPr>
                        <a:t>18:08:46.176000000</a:t>
                      </a:r>
                      <a:endParaRPr>
                        <a:solidFill>
                          <a:schemeClr val="dk1"/>
                        </a:solidFill>
                      </a:endParaRPr>
                    </a:p>
                  </a:txBody>
                  <a:tcPr marT="91425" marB="91425" marR="91425" marL="91425">
                    <a:lnL cap="flat" cmpd="sng" w="9525">
                      <a:solidFill>
                        <a:srgbClr val="039BE5"/>
                      </a:solidFill>
                      <a:prstDash val="solid"/>
                      <a:round/>
                      <a:headEnd len="sm" w="sm" type="none"/>
                      <a:tailEnd len="sm" w="sm" type="none"/>
                    </a:lnL>
                    <a:lnR cap="flat" cmpd="sng" w="9525">
                      <a:solidFill>
                        <a:srgbClr val="039BE5"/>
                      </a:solidFill>
                      <a:prstDash val="solid"/>
                      <a:round/>
                      <a:headEnd len="sm" w="sm" type="none"/>
                      <a:tailEnd len="sm" w="sm" type="none"/>
                    </a:lnR>
                    <a:lnT cap="flat" cmpd="sng" w="9525">
                      <a:solidFill>
                        <a:srgbClr val="039BE5"/>
                      </a:solidFill>
                      <a:prstDash val="solid"/>
                      <a:round/>
                      <a:headEnd len="sm" w="sm" type="none"/>
                      <a:tailEnd len="sm" w="sm" type="none"/>
                    </a:lnT>
                    <a:lnB cap="flat" cmpd="sng" w="9525">
                      <a:solidFill>
                        <a:srgbClr val="039BE5"/>
                      </a:solidFill>
                      <a:prstDash val="solid"/>
                      <a:round/>
                      <a:headEnd len="sm" w="sm" type="none"/>
                      <a:tailEnd len="sm" w="sm" type="none"/>
                    </a:lnB>
                  </a:tcPr>
                </a:tc>
              </a:tr>
            </a:tbl>
          </a:graphicData>
        </a:graphic>
      </p:graphicFrame>
      <p:sp>
        <p:nvSpPr>
          <p:cNvPr id="300" name="Google Shape;300;p34"/>
          <p:cNvSpPr txBox="1"/>
          <p:nvPr/>
        </p:nvSpPr>
        <p:spPr>
          <a:xfrm>
            <a:off x="123975" y="1307325"/>
            <a:ext cx="3003300" cy="19467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Associated shower: Geminids</a:t>
            </a:r>
            <a:endParaRPr>
              <a:solidFill>
                <a:schemeClr val="dk1"/>
              </a:solidFill>
              <a:latin typeface="Roboto"/>
              <a:ea typeface="Roboto"/>
              <a:cs typeface="Roboto"/>
              <a:sym typeface="Roboto"/>
            </a:endParaRPr>
          </a:p>
          <a:p>
            <a:pPr indent="-317500" lvl="0" marL="457200" rtl="0" algn="l">
              <a:lnSpc>
                <a:spcPct val="150000"/>
              </a:lnSpc>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Time difference: 7.78 s</a:t>
            </a:r>
            <a:endParaRPr>
              <a:solidFill>
                <a:schemeClr val="dk1"/>
              </a:solidFill>
              <a:latin typeface="Roboto"/>
              <a:ea typeface="Roboto"/>
              <a:cs typeface="Roboto"/>
              <a:sym typeface="Roboto"/>
            </a:endParaRPr>
          </a:p>
          <a:p>
            <a:pPr indent="-317500" lvl="0" marL="457200" rtl="0" algn="l">
              <a:lnSpc>
                <a:spcPct val="150000"/>
              </a:lnSpc>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V</a:t>
            </a:r>
            <a:r>
              <a:rPr baseline="-25000" lang="en">
                <a:solidFill>
                  <a:schemeClr val="dk1"/>
                </a:solidFill>
                <a:latin typeface="Roboto"/>
                <a:ea typeface="Roboto"/>
                <a:cs typeface="Roboto"/>
                <a:sym typeface="Roboto"/>
              </a:rPr>
              <a:t>g</a:t>
            </a:r>
            <a:r>
              <a:rPr lang="en">
                <a:solidFill>
                  <a:schemeClr val="dk1"/>
                </a:solidFill>
                <a:latin typeface="Roboto"/>
                <a:ea typeface="Roboto"/>
                <a:cs typeface="Roboto"/>
                <a:sym typeface="Roboto"/>
              </a:rPr>
              <a:t> difference: 1.61 km/s</a:t>
            </a:r>
            <a:endParaRPr>
              <a:solidFill>
                <a:schemeClr val="dk1"/>
              </a:solidFill>
              <a:latin typeface="Roboto"/>
              <a:ea typeface="Roboto"/>
              <a:cs typeface="Roboto"/>
              <a:sym typeface="Roboto"/>
            </a:endParaRPr>
          </a:p>
          <a:p>
            <a:pPr indent="-317500" lvl="0" marL="457200" rtl="0" algn="l">
              <a:lnSpc>
                <a:spcPct val="150000"/>
              </a:lnSpc>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Angular separation: 1.86 deg</a:t>
            </a:r>
            <a:endParaRPr>
              <a:solidFill>
                <a:schemeClr val="dk1"/>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Meteoroid stream to meteor shower</a:t>
            </a:r>
            <a:endParaRPr/>
          </a:p>
        </p:txBody>
      </p:sp>
      <p:sp>
        <p:nvSpPr>
          <p:cNvPr id="306" name="Google Shape;306;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07" name="Google Shape;307;p35"/>
          <p:cNvPicPr preferRelativeResize="0"/>
          <p:nvPr/>
        </p:nvPicPr>
        <p:blipFill>
          <a:blip r:embed="rId3">
            <a:alphaModFix/>
          </a:blip>
          <a:stretch>
            <a:fillRect/>
          </a:stretch>
        </p:blipFill>
        <p:spPr>
          <a:xfrm>
            <a:off x="2646579" y="1173362"/>
            <a:ext cx="3850845" cy="3802724"/>
          </a:xfrm>
          <a:prstGeom prst="rect">
            <a:avLst/>
          </a:prstGeom>
          <a:noFill/>
          <a:ln>
            <a:noFill/>
          </a:ln>
        </p:spPr>
      </p:pic>
      <p:sp>
        <p:nvSpPr>
          <p:cNvPr id="308" name="Google Shape;308;p35"/>
          <p:cNvSpPr txBox="1"/>
          <p:nvPr/>
        </p:nvSpPr>
        <p:spPr>
          <a:xfrm>
            <a:off x="116900" y="4675375"/>
            <a:ext cx="2063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Roboto"/>
                <a:ea typeface="Roboto"/>
                <a:cs typeface="Roboto"/>
                <a:sym typeface="Roboto"/>
              </a:rPr>
              <a:t>Credit: Griffith Observatory</a:t>
            </a:r>
            <a:endParaRPr sz="1200">
              <a:solidFill>
                <a:schemeClr val="dk1"/>
              </a:solidFill>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Prediction of meteor shower (Leonids)</a:t>
            </a:r>
            <a:endParaRPr/>
          </a:p>
        </p:txBody>
      </p:sp>
      <p:sp>
        <p:nvSpPr>
          <p:cNvPr id="314" name="Google Shape;314;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15" name="Google Shape;315;p36" title="leo_1499_double.mpg">
            <a:hlinkClick r:id="rId3"/>
          </p:cNvPr>
          <p:cNvPicPr preferRelativeResize="0"/>
          <p:nvPr/>
        </p:nvPicPr>
        <p:blipFill>
          <a:blip r:embed="rId4">
            <a:alphaModFix/>
          </a:blip>
          <a:stretch>
            <a:fillRect/>
          </a:stretch>
        </p:blipFill>
        <p:spPr>
          <a:xfrm>
            <a:off x="2108950" y="1210850"/>
            <a:ext cx="4926099" cy="3694574"/>
          </a:xfrm>
          <a:prstGeom prst="rect">
            <a:avLst/>
          </a:prstGeom>
          <a:noFill/>
          <a:ln>
            <a:noFill/>
          </a:ln>
        </p:spPr>
      </p:pic>
      <p:sp>
        <p:nvSpPr>
          <p:cNvPr id="316" name="Google Shape;316;p36"/>
          <p:cNvSpPr txBox="1"/>
          <p:nvPr/>
        </p:nvSpPr>
        <p:spPr>
          <a:xfrm>
            <a:off x="387900" y="4675375"/>
            <a:ext cx="1792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Roboto"/>
                <a:ea typeface="Roboto"/>
                <a:cs typeface="Roboto"/>
                <a:sym typeface="Roboto"/>
              </a:rPr>
              <a:t>Credit: J.Vaubaillon</a:t>
            </a:r>
            <a:endParaRPr sz="1200">
              <a:solidFill>
                <a:schemeClr val="dk1"/>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1000"/>
                                        <p:tgtEl>
                                          <p:spTgt spid="3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High-confidence clusters</a:t>
            </a:r>
            <a:endParaRPr/>
          </a:p>
        </p:txBody>
      </p:sp>
      <p:sp>
        <p:nvSpPr>
          <p:cNvPr id="322" name="Google Shape;322;p37"/>
          <p:cNvSpPr txBox="1"/>
          <p:nvPr>
            <p:ph idx="1" type="body"/>
          </p:nvPr>
        </p:nvSpPr>
        <p:spPr>
          <a:xfrm>
            <a:off x="5201300" y="1397325"/>
            <a:ext cx="3667500" cy="9225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18 meteor clusters with sufficiently low </a:t>
            </a:r>
            <a:r>
              <a:rPr i="1" lang="en"/>
              <a:t>N</a:t>
            </a:r>
            <a:r>
              <a:rPr baseline="-25000" i="1" lang="en"/>
              <a:t>tot</a:t>
            </a:r>
            <a:endParaRPr/>
          </a:p>
        </p:txBody>
      </p:sp>
      <p:sp>
        <p:nvSpPr>
          <p:cNvPr id="323" name="Google Shape;323;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24" name="Google Shape;324;p37"/>
          <p:cNvPicPr preferRelativeResize="0"/>
          <p:nvPr/>
        </p:nvPicPr>
        <p:blipFill rotWithShape="1">
          <a:blip r:embed="rId3">
            <a:alphaModFix/>
          </a:blip>
          <a:srcRect b="4553" l="6161" r="7175" t="8873"/>
          <a:stretch/>
        </p:blipFill>
        <p:spPr>
          <a:xfrm>
            <a:off x="184700" y="1397325"/>
            <a:ext cx="4902298" cy="3263899"/>
          </a:xfrm>
          <a:prstGeom prst="rect">
            <a:avLst/>
          </a:prstGeom>
          <a:noFill/>
          <a:ln>
            <a:noFill/>
          </a:ln>
        </p:spPr>
      </p:pic>
      <p:sp>
        <p:nvSpPr>
          <p:cNvPr id="325" name="Google Shape;325;p37"/>
          <p:cNvSpPr/>
          <p:nvPr/>
        </p:nvSpPr>
        <p:spPr>
          <a:xfrm>
            <a:off x="3547525" y="3158075"/>
            <a:ext cx="317400" cy="330300"/>
          </a:xfrm>
          <a:prstGeom prst="ellipse">
            <a:avLst/>
          </a:prstGeom>
          <a:no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26" name="Google Shape;326;p37"/>
          <p:cNvSpPr/>
          <p:nvPr/>
        </p:nvSpPr>
        <p:spPr>
          <a:xfrm>
            <a:off x="2785525" y="3881975"/>
            <a:ext cx="457200" cy="444600"/>
          </a:xfrm>
          <a:prstGeom prst="ellipse">
            <a:avLst/>
          </a:prstGeom>
          <a:no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27" name="Google Shape;327;p37"/>
          <p:cNvSpPr txBox="1"/>
          <p:nvPr>
            <p:ph idx="1" type="body"/>
          </p:nvPr>
        </p:nvSpPr>
        <p:spPr>
          <a:xfrm>
            <a:off x="5201300" y="2311725"/>
            <a:ext cx="3942600" cy="19386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039BE5"/>
              </a:buClr>
              <a:buSzPts val="1800"/>
              <a:buChar char="➢"/>
            </a:pPr>
            <a:r>
              <a:rPr lang="en">
                <a:solidFill>
                  <a:srgbClr val="039BE5"/>
                </a:solidFill>
              </a:rPr>
              <a:t>Final result: </a:t>
            </a:r>
            <a:r>
              <a:rPr lang="en"/>
              <a:t>16 meteor clusters</a:t>
            </a:r>
            <a:endParaRPr/>
          </a:p>
          <a:p>
            <a:pPr indent="-317500" lvl="1" marL="914400" rtl="0" algn="l">
              <a:spcBef>
                <a:spcPts val="0"/>
              </a:spcBef>
              <a:spcAft>
                <a:spcPts val="0"/>
              </a:spcAft>
              <a:buSzPts val="1400"/>
              <a:buChar char="○"/>
            </a:pPr>
            <a:r>
              <a:rPr lang="en"/>
              <a:t>6 in Geminids</a:t>
            </a:r>
            <a:endParaRPr/>
          </a:p>
          <a:p>
            <a:pPr indent="-317500" lvl="1" marL="914400" rtl="0" algn="l">
              <a:spcBef>
                <a:spcPts val="0"/>
              </a:spcBef>
              <a:spcAft>
                <a:spcPts val="0"/>
              </a:spcAft>
              <a:buSzPts val="1400"/>
              <a:buChar char="○"/>
            </a:pPr>
            <a:r>
              <a:rPr lang="en"/>
              <a:t>4 in Orionids</a:t>
            </a:r>
            <a:endParaRPr/>
          </a:p>
          <a:p>
            <a:pPr indent="-317500" lvl="1" marL="914400" rtl="0" algn="l">
              <a:spcBef>
                <a:spcPts val="0"/>
              </a:spcBef>
              <a:spcAft>
                <a:spcPts val="0"/>
              </a:spcAft>
              <a:buSzPts val="1400"/>
              <a:buChar char="○"/>
            </a:pPr>
            <a:r>
              <a:rPr lang="en"/>
              <a:t>1 in Comae Berenicids</a:t>
            </a:r>
            <a:endParaRPr/>
          </a:p>
          <a:p>
            <a:pPr indent="-317500" lvl="1" marL="914400" rtl="0" algn="l">
              <a:spcBef>
                <a:spcPts val="0"/>
              </a:spcBef>
              <a:spcAft>
                <a:spcPts val="0"/>
              </a:spcAft>
              <a:buSzPts val="1400"/>
              <a:buChar char="○"/>
            </a:pPr>
            <a:r>
              <a:rPr lang="en"/>
              <a:t>1 in April Lyrids</a:t>
            </a:r>
            <a:endParaRPr/>
          </a:p>
          <a:p>
            <a:pPr indent="-317500" lvl="1" marL="914400" rtl="0" algn="l">
              <a:spcBef>
                <a:spcPts val="0"/>
              </a:spcBef>
              <a:spcAft>
                <a:spcPts val="0"/>
              </a:spcAft>
              <a:buSzPts val="1400"/>
              <a:buChar char="○"/>
            </a:pPr>
            <a:r>
              <a:rPr lang="en"/>
              <a:t>1 in September-ε Perseids</a:t>
            </a:r>
            <a:endParaRPr/>
          </a:p>
          <a:p>
            <a:pPr indent="-317500" lvl="1" marL="914400" rtl="0" algn="l">
              <a:spcBef>
                <a:spcPts val="0"/>
              </a:spcBef>
              <a:spcAft>
                <a:spcPts val="0"/>
              </a:spcAft>
              <a:buSzPts val="1400"/>
              <a:buChar char="○"/>
            </a:pPr>
            <a:r>
              <a:rPr lang="en"/>
              <a:t>3 from the sporadic background</a:t>
            </a:r>
            <a:endParaRPr/>
          </a:p>
        </p:txBody>
      </p:sp>
      <p:sp>
        <p:nvSpPr>
          <p:cNvPr id="328" name="Google Shape;328;p37"/>
          <p:cNvSpPr/>
          <p:nvPr/>
        </p:nvSpPr>
        <p:spPr>
          <a:xfrm>
            <a:off x="5771825" y="3678775"/>
            <a:ext cx="2630100" cy="279300"/>
          </a:xfrm>
          <a:prstGeom prst="rect">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29" name="Google Shape;329;p37"/>
          <p:cNvSpPr txBox="1"/>
          <p:nvPr/>
        </p:nvSpPr>
        <p:spPr>
          <a:xfrm>
            <a:off x="2510475" y="4747525"/>
            <a:ext cx="1224000" cy="2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latin typeface="Roboto"/>
                <a:ea typeface="Roboto"/>
                <a:cs typeface="Roboto"/>
                <a:sym typeface="Roboto"/>
              </a:rPr>
              <a:t>Δv</a:t>
            </a:r>
            <a:r>
              <a:rPr baseline="-25000" lang="en" sz="1000">
                <a:solidFill>
                  <a:schemeClr val="dk1"/>
                </a:solidFill>
                <a:latin typeface="Roboto"/>
                <a:ea typeface="Roboto"/>
                <a:cs typeface="Roboto"/>
                <a:sym typeface="Roboto"/>
              </a:rPr>
              <a:t>g </a:t>
            </a:r>
            <a:r>
              <a:rPr lang="en" sz="1000">
                <a:solidFill>
                  <a:schemeClr val="dk1"/>
                </a:solidFill>
                <a:latin typeface="Roboto"/>
                <a:ea typeface="Roboto"/>
                <a:cs typeface="Roboto"/>
                <a:sym typeface="Roboto"/>
              </a:rPr>
              <a:t>= 9.7 km/s</a:t>
            </a:r>
            <a:endParaRPr sz="1000">
              <a:solidFill>
                <a:schemeClr val="dk1"/>
              </a:solidFill>
              <a:latin typeface="Roboto"/>
              <a:ea typeface="Roboto"/>
              <a:cs typeface="Roboto"/>
              <a:sym typeface="Roboto"/>
            </a:endParaRPr>
          </a:p>
        </p:txBody>
      </p:sp>
      <p:sp>
        <p:nvSpPr>
          <p:cNvPr id="330" name="Google Shape;330;p37"/>
          <p:cNvSpPr txBox="1"/>
          <p:nvPr/>
        </p:nvSpPr>
        <p:spPr>
          <a:xfrm>
            <a:off x="3622725" y="4747525"/>
            <a:ext cx="1181400" cy="2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latin typeface="Roboto"/>
                <a:ea typeface="Roboto"/>
                <a:cs typeface="Roboto"/>
                <a:sym typeface="Roboto"/>
              </a:rPr>
              <a:t>Δv</a:t>
            </a:r>
            <a:r>
              <a:rPr baseline="-25000" lang="en" sz="1000">
                <a:solidFill>
                  <a:schemeClr val="dk1"/>
                </a:solidFill>
                <a:latin typeface="Roboto"/>
                <a:ea typeface="Roboto"/>
                <a:cs typeface="Roboto"/>
                <a:sym typeface="Roboto"/>
              </a:rPr>
              <a:t>g </a:t>
            </a:r>
            <a:r>
              <a:rPr lang="en" sz="1000">
                <a:solidFill>
                  <a:schemeClr val="dk1"/>
                </a:solidFill>
                <a:latin typeface="Roboto"/>
                <a:ea typeface="Roboto"/>
                <a:cs typeface="Roboto"/>
                <a:sym typeface="Roboto"/>
              </a:rPr>
              <a:t>= 7.9 km/s</a:t>
            </a:r>
            <a:endParaRPr sz="1000">
              <a:solidFill>
                <a:schemeClr val="dk1"/>
              </a:solidFill>
              <a:latin typeface="Roboto"/>
              <a:ea typeface="Roboto"/>
              <a:cs typeface="Roboto"/>
              <a:sym typeface="Roboto"/>
            </a:endParaRPr>
          </a:p>
        </p:txBody>
      </p:sp>
      <p:cxnSp>
        <p:nvCxnSpPr>
          <p:cNvPr id="331" name="Google Shape;331;p37"/>
          <p:cNvCxnSpPr/>
          <p:nvPr/>
        </p:nvCxnSpPr>
        <p:spPr>
          <a:xfrm>
            <a:off x="3069525" y="4326575"/>
            <a:ext cx="105900" cy="498000"/>
          </a:xfrm>
          <a:prstGeom prst="straightConnector1">
            <a:avLst/>
          </a:prstGeom>
          <a:noFill/>
          <a:ln cap="flat" cmpd="sng" w="19050">
            <a:solidFill>
              <a:srgbClr val="CC0000"/>
            </a:solidFill>
            <a:prstDash val="solid"/>
            <a:round/>
            <a:headEnd len="med" w="med" type="none"/>
            <a:tailEnd len="med" w="med" type="triangle"/>
          </a:ln>
        </p:spPr>
      </p:cxnSp>
      <p:cxnSp>
        <p:nvCxnSpPr>
          <p:cNvPr id="332" name="Google Shape;332;p37"/>
          <p:cNvCxnSpPr/>
          <p:nvPr/>
        </p:nvCxnSpPr>
        <p:spPr>
          <a:xfrm>
            <a:off x="3734475" y="3488375"/>
            <a:ext cx="269400" cy="1355100"/>
          </a:xfrm>
          <a:prstGeom prst="straightConnector1">
            <a:avLst/>
          </a:prstGeom>
          <a:noFill/>
          <a:ln cap="flat" cmpd="sng" w="19050">
            <a:solidFill>
              <a:srgbClr val="CC0000"/>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85" name="Shape 85"/>
        <p:cNvGrpSpPr/>
        <p:nvPr/>
      </p:nvGrpSpPr>
      <p:grpSpPr>
        <a:xfrm>
          <a:off x="0" y="0"/>
          <a:ext cx="0" cy="0"/>
          <a:chOff x="0" y="0"/>
          <a:chExt cx="0" cy="0"/>
        </a:xfrm>
      </p:grpSpPr>
      <p:pic>
        <p:nvPicPr>
          <p:cNvPr id="86" name="Google Shape;86;p15"/>
          <p:cNvPicPr preferRelativeResize="0"/>
          <p:nvPr/>
        </p:nvPicPr>
        <p:blipFill rotWithShape="1">
          <a:blip r:embed="rId3">
            <a:alphaModFix amt="50000"/>
          </a:blip>
          <a:srcRect b="6975" l="0" r="1623" t="7751"/>
          <a:stretch/>
        </p:blipFill>
        <p:spPr>
          <a:xfrm>
            <a:off x="0" y="-12900"/>
            <a:ext cx="9143997" cy="5143499"/>
          </a:xfrm>
          <a:prstGeom prst="rect">
            <a:avLst/>
          </a:prstGeom>
          <a:noFill/>
          <a:ln>
            <a:noFill/>
          </a:ln>
          <a:effectLst>
            <a:outerShdw blurRad="57150" rotWithShape="0" algn="bl" dir="5400000" dist="19050">
              <a:srgbClr val="000000">
                <a:alpha val="50000"/>
              </a:srgbClr>
            </a:outerShdw>
            <a:reflection blurRad="0" dir="5400000" dist="38100" endA="0" endPos="30000" fadeDir="5400012" kx="0" rotWithShape="0" algn="bl" stPos="0" sy="-100000" ky="0"/>
          </a:effectLst>
        </p:spPr>
      </p:pic>
      <p:sp>
        <p:nvSpPr>
          <p:cNvPr id="87" name="Google Shape;87;p1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Objective</a:t>
            </a:r>
            <a:endParaRPr/>
          </a:p>
        </p:txBody>
      </p:sp>
      <p:sp>
        <p:nvSpPr>
          <p:cNvPr id="88" name="Google Shape;88;p15"/>
          <p:cNvSpPr txBox="1"/>
          <p:nvPr>
            <p:ph idx="1" type="body"/>
          </p:nvPr>
        </p:nvSpPr>
        <p:spPr>
          <a:xfrm>
            <a:off x="387900" y="1489824"/>
            <a:ext cx="8368200" cy="8115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1000"/>
              </a:spcAft>
              <a:buSzPts val="1800"/>
              <a:buChar char="➢"/>
            </a:pPr>
            <a:r>
              <a:rPr lang="en"/>
              <a:t>Search in meteor orbit databases to determine if we can detect more meteor clusters </a:t>
            </a:r>
            <a:endParaRPr/>
          </a:p>
        </p:txBody>
      </p:sp>
      <p:sp>
        <p:nvSpPr>
          <p:cNvPr id="89" name="Google Shape;89;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0" name="Google Shape;90;p15"/>
          <p:cNvSpPr txBox="1"/>
          <p:nvPr>
            <p:ph idx="1" type="body"/>
          </p:nvPr>
        </p:nvSpPr>
        <p:spPr>
          <a:xfrm>
            <a:off x="822925" y="2301325"/>
            <a:ext cx="8368200" cy="1523100"/>
          </a:xfrm>
          <a:prstGeom prst="rect">
            <a:avLst/>
          </a:prstGeom>
        </p:spPr>
        <p:txBody>
          <a:bodyPr anchorCtr="0" anchor="t" bIns="91425" lIns="91425" spcFirstLastPara="1" rIns="91425" wrap="square" tIns="91425">
            <a:noAutofit/>
          </a:bodyPr>
          <a:lstStyle/>
          <a:p>
            <a:pPr indent="-338455" lvl="0" marL="457200" rtl="0" algn="l">
              <a:lnSpc>
                <a:spcPct val="100000"/>
              </a:lnSpc>
              <a:spcBef>
                <a:spcPts val="0"/>
              </a:spcBef>
              <a:spcAft>
                <a:spcPts val="0"/>
              </a:spcAft>
              <a:buSzPts val="1730"/>
              <a:buChar char="➢"/>
            </a:pPr>
            <a:r>
              <a:rPr lang="en" sz="1729"/>
              <a:t>What is the</a:t>
            </a:r>
            <a:r>
              <a:rPr lang="en" sz="1729">
                <a:solidFill>
                  <a:srgbClr val="039BE5"/>
                </a:solidFill>
              </a:rPr>
              <a:t> frequency</a:t>
            </a:r>
            <a:r>
              <a:rPr lang="en" sz="1729"/>
              <a:t> of meteoroid self-fragmentation?</a:t>
            </a:r>
            <a:endParaRPr sz="1729"/>
          </a:p>
          <a:p>
            <a:pPr indent="-338455" lvl="0" marL="457200" rtl="0" algn="l">
              <a:lnSpc>
                <a:spcPct val="100000"/>
              </a:lnSpc>
              <a:spcBef>
                <a:spcPts val="1000"/>
              </a:spcBef>
              <a:spcAft>
                <a:spcPts val="0"/>
              </a:spcAft>
              <a:buSzPts val="1730"/>
              <a:buChar char="➢"/>
            </a:pPr>
            <a:r>
              <a:rPr lang="en" sz="1729"/>
              <a:t>How does it change the </a:t>
            </a:r>
            <a:r>
              <a:rPr lang="en" sz="1729">
                <a:solidFill>
                  <a:srgbClr val="039BE5"/>
                </a:solidFill>
              </a:rPr>
              <a:t>physical </a:t>
            </a:r>
            <a:r>
              <a:rPr lang="en" sz="1729">
                <a:solidFill>
                  <a:schemeClr val="accent4"/>
                </a:solidFill>
              </a:rPr>
              <a:t>lifetime expectancy</a:t>
            </a:r>
            <a:r>
              <a:rPr lang="en" sz="1729"/>
              <a:t>? </a:t>
            </a:r>
            <a:endParaRPr sz="1729"/>
          </a:p>
          <a:p>
            <a:pPr indent="-338455" lvl="0" marL="457200" rtl="0" algn="l">
              <a:lnSpc>
                <a:spcPct val="100000"/>
              </a:lnSpc>
              <a:spcBef>
                <a:spcPts val="1000"/>
              </a:spcBef>
              <a:spcAft>
                <a:spcPts val="0"/>
              </a:spcAft>
              <a:buSzPts val="1730"/>
              <a:buChar char="➢"/>
            </a:pPr>
            <a:r>
              <a:rPr lang="en" sz="1729"/>
              <a:t>How old is what we observe?</a:t>
            </a:r>
            <a:endParaRPr sz="1729"/>
          </a:p>
          <a:p>
            <a:pPr indent="-338455" lvl="0" marL="457200" rtl="0" algn="l">
              <a:lnSpc>
                <a:spcPct val="100000"/>
              </a:lnSpc>
              <a:spcBef>
                <a:spcPts val="1000"/>
              </a:spcBef>
              <a:spcAft>
                <a:spcPts val="1000"/>
              </a:spcAft>
              <a:buSzPts val="1730"/>
              <a:buChar char="➢"/>
            </a:pPr>
            <a:r>
              <a:rPr lang="en" sz="1729"/>
              <a:t>Meteors → parent bodies → early Solar System</a:t>
            </a:r>
            <a:endParaRPr sz="1729"/>
          </a:p>
        </p:txBody>
      </p:sp>
      <p:sp>
        <p:nvSpPr>
          <p:cNvPr id="91" name="Google Shape;91;p15"/>
          <p:cNvSpPr txBox="1"/>
          <p:nvPr/>
        </p:nvSpPr>
        <p:spPr>
          <a:xfrm>
            <a:off x="0" y="4797325"/>
            <a:ext cx="2021700" cy="33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E9E9E"/>
                </a:solidFill>
                <a:latin typeface="Roboto"/>
                <a:ea typeface="Roboto"/>
                <a:cs typeface="Roboto"/>
                <a:sym typeface="Roboto"/>
              </a:rPr>
              <a:t>Aisha Ashimbek</a:t>
            </a:r>
            <a:endParaRPr>
              <a:solidFill>
                <a:srgbClr val="9E9E9E"/>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95" name="Shape 95"/>
        <p:cNvGrpSpPr/>
        <p:nvPr/>
      </p:nvGrpSpPr>
      <p:grpSpPr>
        <a:xfrm>
          <a:off x="0" y="0"/>
          <a:ext cx="0" cy="0"/>
          <a:chOff x="0" y="0"/>
          <a:chExt cx="0" cy="0"/>
        </a:xfrm>
      </p:grpSpPr>
      <p:sp>
        <p:nvSpPr>
          <p:cNvPr id="96" name="Google Shape;96;p16"/>
          <p:cNvSpPr txBox="1"/>
          <p:nvPr>
            <p:ph type="title"/>
          </p:nvPr>
        </p:nvSpPr>
        <p:spPr>
          <a:xfrm>
            <a:off x="387900" y="458025"/>
            <a:ext cx="35406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Reported</a:t>
            </a:r>
            <a:r>
              <a:rPr lang="en"/>
              <a:t> clusters </a:t>
            </a:r>
            <a:endParaRPr/>
          </a:p>
        </p:txBody>
      </p:sp>
      <p:graphicFrame>
        <p:nvGraphicFramePr>
          <p:cNvPr id="97" name="Google Shape;97;p16"/>
          <p:cNvGraphicFramePr/>
          <p:nvPr/>
        </p:nvGraphicFramePr>
        <p:xfrm>
          <a:off x="994800" y="1262613"/>
          <a:ext cx="3000000" cy="3000000"/>
        </p:xfrm>
        <a:graphic>
          <a:graphicData uri="http://schemas.openxmlformats.org/drawingml/2006/table">
            <a:tbl>
              <a:tblPr>
                <a:noFill/>
                <a:tableStyleId>{6B6D5BBD-B084-46A6-A2E5-6176A7B3C537}</a:tableStyleId>
              </a:tblPr>
              <a:tblGrid>
                <a:gridCol w="1235975"/>
                <a:gridCol w="1046550"/>
                <a:gridCol w="1086875"/>
                <a:gridCol w="1386725"/>
                <a:gridCol w="844025"/>
                <a:gridCol w="934075"/>
                <a:gridCol w="772575"/>
              </a:tblGrid>
              <a:tr h="508125">
                <a:tc>
                  <a:txBody>
                    <a:bodyPr/>
                    <a:lstStyle/>
                    <a:p>
                      <a:pPr indent="0" lvl="0" marL="0" rtl="0" algn="l">
                        <a:spcBef>
                          <a:spcPts val="0"/>
                        </a:spcBef>
                        <a:spcAft>
                          <a:spcPts val="0"/>
                        </a:spcAft>
                        <a:buNone/>
                      </a:pPr>
                      <a:r>
                        <a:rPr b="1" i="1" lang="en" sz="1100">
                          <a:solidFill>
                            <a:schemeClr val="accent4"/>
                          </a:solidFill>
                        </a:rPr>
                        <a:t>Author</a:t>
                      </a:r>
                      <a:endParaRPr b="1" i="1" sz="1100">
                        <a:solidFill>
                          <a:schemeClr val="accent4"/>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r">
                        <a:spcBef>
                          <a:spcPts val="0"/>
                        </a:spcBef>
                        <a:spcAft>
                          <a:spcPts val="0"/>
                        </a:spcAft>
                        <a:buNone/>
                      </a:pPr>
                      <a:r>
                        <a:rPr b="1" i="1" lang="en" sz="1100">
                          <a:solidFill>
                            <a:schemeClr val="accent4"/>
                          </a:solidFill>
                        </a:rPr>
                        <a:t>Observation date</a:t>
                      </a:r>
                      <a:endParaRPr b="1" i="1" sz="1100">
                        <a:solidFill>
                          <a:schemeClr val="accent4"/>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b="1" i="1" lang="en" sz="1100">
                          <a:solidFill>
                            <a:schemeClr val="accent4"/>
                          </a:solidFill>
                        </a:rPr>
                        <a:t>Associated shower</a:t>
                      </a:r>
                      <a:endParaRPr b="1" i="1" sz="1100">
                        <a:solidFill>
                          <a:schemeClr val="accent4"/>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b="1" i="1" lang="en" sz="1100">
                          <a:solidFill>
                            <a:schemeClr val="accent4"/>
                          </a:solidFill>
                        </a:rPr>
                        <a:t>Parent body</a:t>
                      </a:r>
                      <a:endParaRPr b="1" i="1" sz="1100">
                        <a:solidFill>
                          <a:schemeClr val="accent4"/>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b="1" i="1" lang="en" sz="1100">
                          <a:solidFill>
                            <a:schemeClr val="accent4"/>
                          </a:solidFill>
                        </a:rPr>
                        <a:t>Orbit type</a:t>
                      </a:r>
                      <a:endParaRPr b="1" i="1" sz="1100">
                        <a:solidFill>
                          <a:schemeClr val="accent4"/>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b="1" i="1" lang="en" sz="1100">
                          <a:solidFill>
                            <a:schemeClr val="accent4"/>
                          </a:solidFill>
                        </a:rPr>
                        <a:t># of fragments</a:t>
                      </a:r>
                      <a:endParaRPr b="1" i="1" sz="1100">
                        <a:solidFill>
                          <a:schemeClr val="accent4"/>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b="1" i="1" lang="en" sz="1100">
                          <a:solidFill>
                            <a:schemeClr val="accent4"/>
                          </a:solidFill>
                        </a:rPr>
                        <a:t>𝜟t </a:t>
                      </a:r>
                      <a:r>
                        <a:rPr b="1" lang="en" sz="1100">
                          <a:solidFill>
                            <a:schemeClr val="accent4"/>
                          </a:solidFill>
                        </a:rPr>
                        <a:t>[s]</a:t>
                      </a:r>
                      <a:endParaRPr b="1" sz="1100">
                        <a:solidFill>
                          <a:schemeClr val="accent4"/>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508225">
                <a:tc>
                  <a:txBody>
                    <a:bodyPr/>
                    <a:lstStyle/>
                    <a:p>
                      <a:pPr indent="0" lvl="0" marL="0" rtl="0" algn="l">
                        <a:spcBef>
                          <a:spcPts val="0"/>
                        </a:spcBef>
                        <a:spcAft>
                          <a:spcPts val="0"/>
                        </a:spcAft>
                        <a:buNone/>
                      </a:pPr>
                      <a:r>
                        <a:rPr lang="en" sz="1100">
                          <a:solidFill>
                            <a:schemeClr val="lt2"/>
                          </a:solidFill>
                        </a:rPr>
                        <a:t>Hapgood &amp; Rothwell</a:t>
                      </a:r>
                      <a:endParaRPr sz="1100">
                        <a:solidFill>
                          <a:schemeClr val="lt2"/>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r">
                        <a:spcBef>
                          <a:spcPts val="0"/>
                        </a:spcBef>
                        <a:spcAft>
                          <a:spcPts val="0"/>
                        </a:spcAft>
                        <a:buNone/>
                      </a:pPr>
                      <a:r>
                        <a:rPr lang="en" sz="1100">
                          <a:solidFill>
                            <a:schemeClr val="lt2"/>
                          </a:solidFill>
                        </a:rPr>
                        <a:t>12-Aug-1977</a:t>
                      </a:r>
                      <a:endParaRPr sz="1100">
                        <a:solidFill>
                          <a:schemeClr val="lt2"/>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chemeClr val="lt2"/>
                          </a:solidFill>
                        </a:rPr>
                        <a:t>Perseids</a:t>
                      </a:r>
                      <a:endParaRPr sz="1100">
                        <a:solidFill>
                          <a:schemeClr val="lt2"/>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chemeClr val="lt2"/>
                          </a:solidFill>
                        </a:rPr>
                        <a:t>109P/Swift-Tuttle</a:t>
                      </a:r>
                      <a:endParaRPr sz="1100">
                        <a:solidFill>
                          <a:schemeClr val="lt2"/>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chemeClr val="lt2"/>
                          </a:solidFill>
                        </a:rPr>
                        <a:t>HTC</a:t>
                      </a:r>
                      <a:endParaRPr sz="1100">
                        <a:solidFill>
                          <a:schemeClr val="lt2"/>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chemeClr val="lt2"/>
                          </a:solidFill>
                        </a:rPr>
                        <a:t>3</a:t>
                      </a:r>
                      <a:endParaRPr sz="1100">
                        <a:solidFill>
                          <a:schemeClr val="lt2"/>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chemeClr val="lt2"/>
                          </a:solidFill>
                        </a:rPr>
                        <a:t>1.3</a:t>
                      </a:r>
                      <a:endParaRPr sz="1100">
                        <a:solidFill>
                          <a:schemeClr val="lt2"/>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345675">
                <a:tc>
                  <a:txBody>
                    <a:bodyPr/>
                    <a:lstStyle/>
                    <a:p>
                      <a:pPr indent="0" lvl="0" marL="0" rtl="0" algn="l">
                        <a:spcBef>
                          <a:spcPts val="0"/>
                        </a:spcBef>
                        <a:spcAft>
                          <a:spcPts val="0"/>
                        </a:spcAft>
                        <a:buNone/>
                      </a:pPr>
                      <a:r>
                        <a:rPr lang="en" sz="1100">
                          <a:solidFill>
                            <a:schemeClr val="lt2"/>
                          </a:solidFill>
                        </a:rPr>
                        <a:t>Piers &amp; Hawkes</a:t>
                      </a:r>
                      <a:endParaRPr sz="1100">
                        <a:solidFill>
                          <a:schemeClr val="lt2"/>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r">
                        <a:spcBef>
                          <a:spcPts val="0"/>
                        </a:spcBef>
                        <a:spcAft>
                          <a:spcPts val="0"/>
                        </a:spcAft>
                        <a:buNone/>
                      </a:pPr>
                      <a:r>
                        <a:rPr lang="en" sz="1100">
                          <a:solidFill>
                            <a:schemeClr val="lt2"/>
                          </a:solidFill>
                        </a:rPr>
                        <a:t>18-Oct-1995</a:t>
                      </a:r>
                      <a:endParaRPr sz="1100">
                        <a:solidFill>
                          <a:schemeClr val="lt2"/>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chemeClr val="lt2"/>
                          </a:solidFill>
                        </a:rPr>
                        <a:t>–</a:t>
                      </a:r>
                      <a:endParaRPr sz="1100">
                        <a:solidFill>
                          <a:schemeClr val="lt2"/>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chemeClr val="lt2"/>
                          </a:solidFill>
                        </a:rPr>
                        <a:t>(3D/Biela)</a:t>
                      </a:r>
                      <a:endParaRPr sz="1100">
                        <a:solidFill>
                          <a:schemeClr val="lt2"/>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chemeClr val="lt2"/>
                          </a:solidFill>
                        </a:rPr>
                        <a:t>(JFC)</a:t>
                      </a:r>
                      <a:endParaRPr sz="1100">
                        <a:solidFill>
                          <a:schemeClr val="lt2"/>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chemeClr val="lt2"/>
                          </a:solidFill>
                        </a:rPr>
                        <a:t>5</a:t>
                      </a:r>
                      <a:endParaRPr sz="1100">
                        <a:solidFill>
                          <a:schemeClr val="lt2"/>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chemeClr val="lt2"/>
                          </a:solidFill>
                        </a:rPr>
                        <a:t>0.5</a:t>
                      </a:r>
                      <a:endParaRPr sz="1100">
                        <a:solidFill>
                          <a:schemeClr val="lt2"/>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345675">
                <a:tc>
                  <a:txBody>
                    <a:bodyPr/>
                    <a:lstStyle/>
                    <a:p>
                      <a:pPr indent="0" lvl="0" marL="0" rtl="0" algn="l">
                        <a:spcBef>
                          <a:spcPts val="0"/>
                        </a:spcBef>
                        <a:spcAft>
                          <a:spcPts val="0"/>
                        </a:spcAft>
                        <a:buNone/>
                      </a:pPr>
                      <a:r>
                        <a:rPr lang="en" sz="1100">
                          <a:solidFill>
                            <a:schemeClr val="lt2"/>
                          </a:solidFill>
                        </a:rPr>
                        <a:t>Kinoshita et al.</a:t>
                      </a:r>
                      <a:endParaRPr sz="1100">
                        <a:solidFill>
                          <a:schemeClr val="lt2"/>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r">
                        <a:spcBef>
                          <a:spcPts val="0"/>
                        </a:spcBef>
                        <a:spcAft>
                          <a:spcPts val="0"/>
                        </a:spcAft>
                        <a:buNone/>
                      </a:pPr>
                      <a:r>
                        <a:rPr lang="en" sz="1100">
                          <a:solidFill>
                            <a:schemeClr val="lt2"/>
                          </a:solidFill>
                        </a:rPr>
                        <a:t>17-Nov-1997</a:t>
                      </a:r>
                      <a:endParaRPr sz="1100">
                        <a:solidFill>
                          <a:schemeClr val="lt2"/>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chemeClr val="lt2"/>
                          </a:solidFill>
                        </a:rPr>
                        <a:t>Leonids</a:t>
                      </a:r>
                      <a:endParaRPr sz="1100">
                        <a:solidFill>
                          <a:schemeClr val="lt2"/>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chemeClr val="lt2"/>
                          </a:solidFill>
                        </a:rPr>
                        <a:t>55P/Tempel-Tuttle</a:t>
                      </a:r>
                      <a:endParaRPr sz="1100">
                        <a:solidFill>
                          <a:schemeClr val="lt2"/>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chemeClr val="lt2"/>
                          </a:solidFill>
                        </a:rPr>
                        <a:t>HTC</a:t>
                      </a:r>
                      <a:endParaRPr sz="1100">
                        <a:solidFill>
                          <a:schemeClr val="lt2"/>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chemeClr val="lt2"/>
                          </a:solidFill>
                        </a:rPr>
                        <a:t>100-150</a:t>
                      </a:r>
                      <a:endParaRPr sz="1100">
                        <a:solidFill>
                          <a:schemeClr val="lt2"/>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chemeClr val="lt2"/>
                          </a:solidFill>
                        </a:rPr>
                        <a:t>2</a:t>
                      </a:r>
                      <a:endParaRPr sz="1100">
                        <a:solidFill>
                          <a:schemeClr val="lt2"/>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345675">
                <a:tc>
                  <a:txBody>
                    <a:bodyPr/>
                    <a:lstStyle/>
                    <a:p>
                      <a:pPr indent="0" lvl="0" marL="0" rtl="0" algn="l">
                        <a:spcBef>
                          <a:spcPts val="0"/>
                        </a:spcBef>
                        <a:spcAft>
                          <a:spcPts val="0"/>
                        </a:spcAft>
                        <a:buNone/>
                      </a:pPr>
                      <a:r>
                        <a:rPr lang="en" sz="1100">
                          <a:solidFill>
                            <a:schemeClr val="lt2"/>
                          </a:solidFill>
                        </a:rPr>
                        <a:t>Watanabe et al.</a:t>
                      </a:r>
                      <a:endParaRPr sz="1100">
                        <a:solidFill>
                          <a:schemeClr val="lt2"/>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r">
                        <a:spcBef>
                          <a:spcPts val="0"/>
                        </a:spcBef>
                        <a:spcAft>
                          <a:spcPts val="0"/>
                        </a:spcAft>
                        <a:buNone/>
                      </a:pPr>
                      <a:r>
                        <a:rPr lang="en" sz="1100">
                          <a:solidFill>
                            <a:schemeClr val="lt2"/>
                          </a:solidFill>
                        </a:rPr>
                        <a:t>18-Nov-2001</a:t>
                      </a:r>
                      <a:endParaRPr sz="1100">
                        <a:solidFill>
                          <a:schemeClr val="lt2"/>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chemeClr val="lt2"/>
                          </a:solidFill>
                        </a:rPr>
                        <a:t>Leonids</a:t>
                      </a:r>
                      <a:endParaRPr sz="1100">
                        <a:solidFill>
                          <a:schemeClr val="lt2"/>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chemeClr val="lt2"/>
                          </a:solidFill>
                        </a:rPr>
                        <a:t>55P/Tempel-Tuttle</a:t>
                      </a:r>
                      <a:endParaRPr sz="1100">
                        <a:solidFill>
                          <a:schemeClr val="lt2"/>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chemeClr val="lt2"/>
                          </a:solidFill>
                        </a:rPr>
                        <a:t>HTC</a:t>
                      </a:r>
                      <a:endParaRPr sz="1100">
                        <a:solidFill>
                          <a:schemeClr val="lt2"/>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chemeClr val="lt2"/>
                          </a:solidFill>
                        </a:rPr>
                        <a:t>&gt;15</a:t>
                      </a:r>
                      <a:endParaRPr sz="1100">
                        <a:solidFill>
                          <a:schemeClr val="lt2"/>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chemeClr val="lt2"/>
                          </a:solidFill>
                        </a:rPr>
                        <a:t>4</a:t>
                      </a:r>
                      <a:endParaRPr sz="1100">
                        <a:solidFill>
                          <a:schemeClr val="lt2"/>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345675">
                <a:tc>
                  <a:txBody>
                    <a:bodyPr/>
                    <a:lstStyle/>
                    <a:p>
                      <a:pPr indent="0" lvl="0" marL="0" rtl="0" algn="l">
                        <a:spcBef>
                          <a:spcPts val="0"/>
                        </a:spcBef>
                        <a:spcAft>
                          <a:spcPts val="0"/>
                        </a:spcAft>
                        <a:buNone/>
                      </a:pPr>
                      <a:r>
                        <a:rPr lang="en" sz="1100">
                          <a:solidFill>
                            <a:schemeClr val="lt2"/>
                          </a:solidFill>
                        </a:rPr>
                        <a:t>Watanabe et al.</a:t>
                      </a:r>
                      <a:endParaRPr sz="1100">
                        <a:solidFill>
                          <a:schemeClr val="lt2"/>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r">
                        <a:spcBef>
                          <a:spcPts val="0"/>
                        </a:spcBef>
                        <a:spcAft>
                          <a:spcPts val="0"/>
                        </a:spcAft>
                        <a:buNone/>
                      </a:pPr>
                      <a:r>
                        <a:rPr lang="en" sz="1100">
                          <a:solidFill>
                            <a:schemeClr val="lt2"/>
                          </a:solidFill>
                        </a:rPr>
                        <a:t>18-Nov-2001</a:t>
                      </a:r>
                      <a:endParaRPr sz="1100">
                        <a:solidFill>
                          <a:schemeClr val="lt2"/>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chemeClr val="lt2"/>
                          </a:solidFill>
                        </a:rPr>
                        <a:t>Leonids</a:t>
                      </a:r>
                      <a:endParaRPr sz="1100">
                        <a:solidFill>
                          <a:schemeClr val="lt2"/>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chemeClr val="lt2"/>
                          </a:solidFill>
                        </a:rPr>
                        <a:t>55P/Tempel-Tuttle</a:t>
                      </a:r>
                      <a:endParaRPr sz="1100">
                        <a:solidFill>
                          <a:schemeClr val="lt2"/>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chemeClr val="lt2"/>
                          </a:solidFill>
                        </a:rPr>
                        <a:t>HTC</a:t>
                      </a:r>
                      <a:endParaRPr sz="1100">
                        <a:solidFill>
                          <a:schemeClr val="lt2"/>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chemeClr val="lt2"/>
                          </a:solidFill>
                        </a:rPr>
                        <a:t>38</a:t>
                      </a:r>
                      <a:endParaRPr sz="1100">
                        <a:solidFill>
                          <a:schemeClr val="lt2"/>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chemeClr val="lt2"/>
                          </a:solidFill>
                        </a:rPr>
                        <a:t>2</a:t>
                      </a:r>
                      <a:endParaRPr sz="1100">
                        <a:solidFill>
                          <a:schemeClr val="lt2"/>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345675">
                <a:tc>
                  <a:txBody>
                    <a:bodyPr/>
                    <a:lstStyle/>
                    <a:p>
                      <a:pPr indent="0" lvl="0" marL="0" rtl="0" algn="l">
                        <a:spcBef>
                          <a:spcPts val="0"/>
                        </a:spcBef>
                        <a:spcAft>
                          <a:spcPts val="0"/>
                        </a:spcAft>
                        <a:buNone/>
                      </a:pPr>
                      <a:r>
                        <a:rPr lang="en" sz="1100">
                          <a:solidFill>
                            <a:schemeClr val="lt2"/>
                          </a:solidFill>
                        </a:rPr>
                        <a:t>Koten et al.</a:t>
                      </a:r>
                      <a:endParaRPr sz="1100">
                        <a:solidFill>
                          <a:schemeClr val="lt2"/>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r">
                        <a:spcBef>
                          <a:spcPts val="0"/>
                        </a:spcBef>
                        <a:spcAft>
                          <a:spcPts val="0"/>
                        </a:spcAft>
                        <a:buNone/>
                      </a:pPr>
                      <a:r>
                        <a:rPr lang="en" sz="1100">
                          <a:solidFill>
                            <a:schemeClr val="lt2"/>
                          </a:solidFill>
                        </a:rPr>
                        <a:t>9-Sep-2016</a:t>
                      </a:r>
                      <a:endParaRPr sz="1100">
                        <a:solidFill>
                          <a:schemeClr val="lt2"/>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lang="en" sz="1000">
                          <a:solidFill>
                            <a:schemeClr val="lt2"/>
                          </a:solidFill>
                        </a:rPr>
                        <a:t>ε-Perseids</a:t>
                      </a:r>
                      <a:endParaRPr sz="1100">
                        <a:solidFill>
                          <a:schemeClr val="lt2"/>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lang="en" sz="1000">
                          <a:solidFill>
                            <a:schemeClr val="lt2"/>
                          </a:solidFill>
                        </a:rPr>
                        <a:t>unknown</a:t>
                      </a:r>
                      <a:endParaRPr sz="1000">
                        <a:solidFill>
                          <a:schemeClr val="lt2"/>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chemeClr val="lt2"/>
                          </a:solidFill>
                        </a:rPr>
                        <a:t>LPC</a:t>
                      </a:r>
                      <a:endParaRPr sz="1100">
                        <a:solidFill>
                          <a:schemeClr val="lt2"/>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chemeClr val="lt2"/>
                          </a:solidFill>
                        </a:rPr>
                        <a:t>9</a:t>
                      </a:r>
                      <a:endParaRPr sz="1100">
                        <a:solidFill>
                          <a:schemeClr val="lt2"/>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chemeClr val="lt2"/>
                          </a:solidFill>
                        </a:rPr>
                        <a:t>1.5</a:t>
                      </a:r>
                      <a:endParaRPr sz="1100">
                        <a:solidFill>
                          <a:schemeClr val="lt2"/>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478350">
                <a:tc>
                  <a:txBody>
                    <a:bodyPr/>
                    <a:lstStyle/>
                    <a:p>
                      <a:pPr indent="0" lvl="0" marL="0" rtl="0" algn="l">
                        <a:spcBef>
                          <a:spcPts val="0"/>
                        </a:spcBef>
                        <a:spcAft>
                          <a:spcPts val="0"/>
                        </a:spcAft>
                        <a:buNone/>
                      </a:pPr>
                      <a:r>
                        <a:rPr lang="en" sz="1100">
                          <a:solidFill>
                            <a:schemeClr val="lt2"/>
                          </a:solidFill>
                        </a:rPr>
                        <a:t>Vaubaillon et al.</a:t>
                      </a:r>
                      <a:endParaRPr sz="1100">
                        <a:solidFill>
                          <a:schemeClr val="lt2"/>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r">
                        <a:spcBef>
                          <a:spcPts val="0"/>
                        </a:spcBef>
                        <a:spcAft>
                          <a:spcPts val="0"/>
                        </a:spcAft>
                        <a:buNone/>
                      </a:pPr>
                      <a:r>
                        <a:rPr lang="en" sz="1100">
                          <a:solidFill>
                            <a:schemeClr val="lt2"/>
                          </a:solidFill>
                        </a:rPr>
                        <a:t>31-May-2022</a:t>
                      </a:r>
                      <a:endParaRPr sz="1100">
                        <a:solidFill>
                          <a:schemeClr val="lt2"/>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lang="en" sz="1000">
                          <a:solidFill>
                            <a:schemeClr val="lt2"/>
                          </a:solidFill>
                        </a:rPr>
                        <a:t>τ-Herculids</a:t>
                      </a:r>
                      <a:endParaRPr sz="1100">
                        <a:solidFill>
                          <a:schemeClr val="lt2"/>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lang="en" sz="1000">
                          <a:solidFill>
                            <a:schemeClr val="lt2"/>
                          </a:solidFill>
                        </a:rPr>
                        <a:t>73P/</a:t>
                      </a:r>
                      <a:r>
                        <a:rPr lang="en" sz="1000">
                          <a:solidFill>
                            <a:schemeClr val="lt2"/>
                          </a:solidFill>
                        </a:rPr>
                        <a:t>Schwassmann </a:t>
                      </a:r>
                      <a:r>
                        <a:rPr lang="en" sz="1000">
                          <a:solidFill>
                            <a:schemeClr val="lt2"/>
                          </a:solidFill>
                        </a:rPr>
                        <a:t>– Wachmann 3</a:t>
                      </a:r>
                      <a:endParaRPr sz="1000">
                        <a:solidFill>
                          <a:schemeClr val="lt2"/>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chemeClr val="lt2"/>
                          </a:solidFill>
                        </a:rPr>
                        <a:t>JFC</a:t>
                      </a:r>
                      <a:endParaRPr sz="1100">
                        <a:solidFill>
                          <a:schemeClr val="lt2"/>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chemeClr val="lt2"/>
                          </a:solidFill>
                        </a:rPr>
                        <a:t>38</a:t>
                      </a:r>
                      <a:endParaRPr sz="1100">
                        <a:solidFill>
                          <a:schemeClr val="lt2"/>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chemeClr val="lt2"/>
                          </a:solidFill>
                        </a:rPr>
                        <a:t>11.3</a:t>
                      </a:r>
                      <a:endParaRPr sz="1100">
                        <a:solidFill>
                          <a:schemeClr val="lt2"/>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345675">
                <a:tc>
                  <a:txBody>
                    <a:bodyPr/>
                    <a:lstStyle/>
                    <a:p>
                      <a:pPr indent="0" lvl="0" marL="0" rtl="0" algn="l">
                        <a:spcBef>
                          <a:spcPts val="0"/>
                        </a:spcBef>
                        <a:spcAft>
                          <a:spcPts val="0"/>
                        </a:spcAft>
                        <a:buNone/>
                      </a:pPr>
                      <a:r>
                        <a:rPr lang="en" sz="1100">
                          <a:solidFill>
                            <a:schemeClr val="lt2"/>
                          </a:solidFill>
                        </a:rPr>
                        <a:t>Koten et al.</a:t>
                      </a:r>
                      <a:endParaRPr sz="1100">
                        <a:solidFill>
                          <a:schemeClr val="lt2"/>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r">
                        <a:spcBef>
                          <a:spcPts val="0"/>
                        </a:spcBef>
                        <a:spcAft>
                          <a:spcPts val="0"/>
                        </a:spcAft>
                        <a:buNone/>
                      </a:pPr>
                      <a:r>
                        <a:rPr lang="en" sz="1100">
                          <a:solidFill>
                            <a:schemeClr val="lt2"/>
                          </a:solidFill>
                        </a:rPr>
                        <a:t>30-Oct-2022</a:t>
                      </a:r>
                      <a:endParaRPr sz="1100">
                        <a:solidFill>
                          <a:schemeClr val="lt2"/>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chemeClr val="lt2"/>
                          </a:solidFill>
                        </a:rPr>
                        <a:t>–</a:t>
                      </a:r>
                      <a:endParaRPr sz="1100">
                        <a:solidFill>
                          <a:schemeClr val="lt2"/>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chemeClr val="lt2"/>
                          </a:solidFill>
                        </a:rPr>
                        <a:t>–</a:t>
                      </a:r>
                      <a:endParaRPr sz="1100">
                        <a:solidFill>
                          <a:schemeClr val="lt2"/>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chemeClr val="lt2"/>
                          </a:solidFill>
                        </a:rPr>
                        <a:t>(HTC)</a:t>
                      </a:r>
                      <a:endParaRPr sz="1100">
                        <a:solidFill>
                          <a:schemeClr val="lt2"/>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chemeClr val="lt2"/>
                          </a:solidFill>
                        </a:rPr>
                        <a:t>&gt;22</a:t>
                      </a:r>
                      <a:endParaRPr sz="1100">
                        <a:solidFill>
                          <a:schemeClr val="lt2"/>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chemeClr val="lt2"/>
                          </a:solidFill>
                        </a:rPr>
                        <a:t>10</a:t>
                      </a:r>
                      <a:endParaRPr sz="1100">
                        <a:solidFill>
                          <a:schemeClr val="lt2"/>
                        </a:solidFill>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bl>
          </a:graphicData>
        </a:graphic>
      </p:graphicFrame>
      <p:sp>
        <p:nvSpPr>
          <p:cNvPr id="98" name="Google Shape;98;p16"/>
          <p:cNvSpPr/>
          <p:nvPr/>
        </p:nvSpPr>
        <p:spPr>
          <a:xfrm>
            <a:off x="5865250" y="1780750"/>
            <a:ext cx="614100" cy="3084900"/>
          </a:xfrm>
          <a:prstGeom prst="roundRect">
            <a:avLst>
              <a:gd fmla="val 16667" name="adj"/>
            </a:avLst>
          </a:prstGeom>
          <a:noFill/>
          <a:ln cap="flat" cmpd="sng" w="76200">
            <a:solidFill>
              <a:srgbClr val="FF0000"/>
            </a:solidFill>
            <a:prstDash val="solid"/>
            <a:round/>
            <a:headEnd len="sm" w="sm" type="none"/>
            <a:tailEnd len="sm" w="sm" type="none"/>
          </a:ln>
          <a:effectLst>
            <a:outerShdw blurRad="57150" rotWithShape="0" algn="bl" dir="5400000" dist="19050">
              <a:srgbClr val="000000">
                <a:alpha val="49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99" name="Google Shape;99;p16"/>
          <p:cNvSpPr/>
          <p:nvPr/>
        </p:nvSpPr>
        <p:spPr>
          <a:xfrm>
            <a:off x="3348500" y="1780750"/>
            <a:ext cx="922800" cy="3084900"/>
          </a:xfrm>
          <a:prstGeom prst="roundRect">
            <a:avLst>
              <a:gd fmla="val 16667" name="adj"/>
            </a:avLst>
          </a:prstGeom>
          <a:noFill/>
          <a:ln cap="flat" cmpd="sng" w="76200">
            <a:solidFill>
              <a:srgbClr val="FF0000"/>
            </a:solidFill>
            <a:prstDash val="solid"/>
            <a:round/>
            <a:headEnd len="sm" w="sm" type="none"/>
            <a:tailEnd len="sm" w="sm" type="none"/>
          </a:ln>
          <a:effectLst>
            <a:outerShdw blurRad="57150" rotWithShape="0" algn="bl" dir="5400000" dist="19050">
              <a:srgbClr val="000000">
                <a:alpha val="49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0" name="Google Shape;100;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1" name="Google Shape;101;p16"/>
          <p:cNvSpPr/>
          <p:nvPr/>
        </p:nvSpPr>
        <p:spPr>
          <a:xfrm>
            <a:off x="4402725" y="1780750"/>
            <a:ext cx="1331100" cy="3084900"/>
          </a:xfrm>
          <a:prstGeom prst="roundRect">
            <a:avLst>
              <a:gd fmla="val 16667" name="adj"/>
            </a:avLst>
          </a:prstGeom>
          <a:noFill/>
          <a:ln cap="flat" cmpd="sng" w="76200">
            <a:solidFill>
              <a:srgbClr val="FF0000"/>
            </a:solidFill>
            <a:prstDash val="solid"/>
            <a:round/>
            <a:headEnd len="sm" w="sm" type="none"/>
            <a:tailEnd len="sm" w="sm" type="none"/>
          </a:ln>
          <a:effectLst>
            <a:outerShdw blurRad="57150" rotWithShape="0" algn="bl" dir="5400000" dist="19050">
              <a:srgbClr val="000000">
                <a:alpha val="49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2" name="Google Shape;102;p16"/>
          <p:cNvSpPr/>
          <p:nvPr/>
        </p:nvSpPr>
        <p:spPr>
          <a:xfrm>
            <a:off x="6708150" y="1780750"/>
            <a:ext cx="709200" cy="3084900"/>
          </a:xfrm>
          <a:prstGeom prst="roundRect">
            <a:avLst>
              <a:gd fmla="val 16667" name="adj"/>
            </a:avLst>
          </a:prstGeom>
          <a:noFill/>
          <a:ln cap="flat" cmpd="sng" w="76200">
            <a:solidFill>
              <a:srgbClr val="FF0000"/>
            </a:solidFill>
            <a:prstDash val="solid"/>
            <a:round/>
            <a:headEnd len="sm" w="sm" type="none"/>
            <a:tailEnd len="sm" w="sm" type="none"/>
          </a:ln>
          <a:effectLst>
            <a:outerShdw blurRad="57150" rotWithShape="0" algn="bl" dir="5400000" dist="19050">
              <a:srgbClr val="000000">
                <a:alpha val="49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3" name="Google Shape;103;p16"/>
          <p:cNvSpPr txBox="1"/>
          <p:nvPr/>
        </p:nvSpPr>
        <p:spPr>
          <a:xfrm>
            <a:off x="0" y="4797325"/>
            <a:ext cx="2021700" cy="33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E9E9E"/>
                </a:solidFill>
                <a:latin typeface="Roboto"/>
                <a:ea typeface="Roboto"/>
                <a:cs typeface="Roboto"/>
                <a:sym typeface="Roboto"/>
              </a:rPr>
              <a:t>Aisha Ashimbek</a:t>
            </a:r>
            <a:endParaRPr>
              <a:solidFill>
                <a:srgbClr val="9E9E9E"/>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9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8"/>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10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9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07" name="Shape 107"/>
        <p:cNvGrpSpPr/>
        <p:nvPr/>
      </p:nvGrpSpPr>
      <p:grpSpPr>
        <a:xfrm>
          <a:off x="0" y="0"/>
          <a:ext cx="0" cy="0"/>
          <a:chOff x="0" y="0"/>
          <a:chExt cx="0" cy="0"/>
        </a:xfrm>
      </p:grpSpPr>
      <p:pic>
        <p:nvPicPr>
          <p:cNvPr id="108" name="Google Shape;108;p17"/>
          <p:cNvPicPr preferRelativeResize="0"/>
          <p:nvPr/>
        </p:nvPicPr>
        <p:blipFill rotWithShape="1">
          <a:blip r:embed="rId3">
            <a:alphaModFix amt="50000"/>
          </a:blip>
          <a:srcRect b="6975" l="0" r="1623" t="7751"/>
          <a:stretch/>
        </p:blipFill>
        <p:spPr>
          <a:xfrm>
            <a:off x="0" y="-12900"/>
            <a:ext cx="9143997" cy="5143499"/>
          </a:xfrm>
          <a:prstGeom prst="rect">
            <a:avLst/>
          </a:prstGeom>
          <a:noFill/>
          <a:ln>
            <a:noFill/>
          </a:ln>
          <a:effectLst>
            <a:outerShdw blurRad="57150" rotWithShape="0" algn="bl" dir="5400000" dist="19050">
              <a:srgbClr val="000000">
                <a:alpha val="50000"/>
              </a:srgbClr>
            </a:outerShdw>
            <a:reflection blurRad="0" dir="5400000" dist="38100" endA="0" endPos="30000" fadeDir="5400012" kx="0" rotWithShape="0" algn="bl" stPos="0" sy="-100000" ky="0"/>
          </a:effectLst>
        </p:spPr>
      </p:pic>
      <p:sp>
        <p:nvSpPr>
          <p:cNvPr id="109" name="Google Shape;109;p1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039BE5"/>
                </a:solidFill>
              </a:rPr>
              <a:t>Method: </a:t>
            </a:r>
            <a:r>
              <a:rPr lang="en"/>
              <a:t>Databases</a:t>
            </a:r>
            <a:endParaRPr/>
          </a:p>
        </p:txBody>
      </p:sp>
      <p:sp>
        <p:nvSpPr>
          <p:cNvPr id="110" name="Google Shape;110;p17"/>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039BE5"/>
                </a:solidFill>
              </a:rPr>
              <a:t>International Astronomical Union Meteor Data Center</a:t>
            </a:r>
            <a:r>
              <a:rPr lang="en"/>
              <a:t> (IAU MDC)</a:t>
            </a:r>
            <a:endParaRPr/>
          </a:p>
          <a:p>
            <a:pPr indent="-342900" lvl="0" marL="457200" rtl="0" algn="l">
              <a:spcBef>
                <a:spcPts val="1200"/>
              </a:spcBef>
              <a:spcAft>
                <a:spcPts val="0"/>
              </a:spcAft>
              <a:buSzPts val="1800"/>
              <a:buChar char="➢"/>
            </a:pPr>
            <a:r>
              <a:rPr lang="en"/>
              <a:t>SonotaCo </a:t>
            </a:r>
            <a:endParaRPr/>
          </a:p>
          <a:p>
            <a:pPr indent="-317500" lvl="1" marL="914400" rtl="0" algn="l">
              <a:spcBef>
                <a:spcPts val="0"/>
              </a:spcBef>
              <a:spcAft>
                <a:spcPts val="0"/>
              </a:spcAft>
              <a:buSzPts val="1400"/>
              <a:buChar char="○"/>
            </a:pPr>
            <a:r>
              <a:rPr lang="en"/>
              <a:t>20–30 stations across Japan (¼ continuous)</a:t>
            </a:r>
            <a:endParaRPr/>
          </a:p>
          <a:p>
            <a:pPr indent="-342900" lvl="0" marL="457200" rtl="0" algn="l">
              <a:spcBef>
                <a:spcPts val="0"/>
              </a:spcBef>
              <a:spcAft>
                <a:spcPts val="0"/>
              </a:spcAft>
              <a:buSzPts val="1800"/>
              <a:buChar char="➢"/>
            </a:pPr>
            <a:r>
              <a:rPr lang="en"/>
              <a:t>CAMS </a:t>
            </a:r>
            <a:endParaRPr/>
          </a:p>
          <a:p>
            <a:pPr indent="-317500" lvl="1" marL="914400" rtl="0" algn="l">
              <a:spcBef>
                <a:spcPts val="0"/>
              </a:spcBef>
              <a:spcAft>
                <a:spcPts val="0"/>
              </a:spcAft>
              <a:buSzPts val="1400"/>
              <a:buChar char="○"/>
            </a:pPr>
            <a:r>
              <a:rPr lang="en"/>
              <a:t>Cameras for Allsky Meteor Surveillance </a:t>
            </a:r>
            <a:endParaRPr/>
          </a:p>
          <a:p>
            <a:pPr indent="-317500" lvl="1" marL="914400" rtl="0" algn="l">
              <a:spcBef>
                <a:spcPts val="0"/>
              </a:spcBef>
              <a:spcAft>
                <a:spcPts val="0"/>
              </a:spcAft>
              <a:buSzPts val="1400"/>
              <a:buChar char="○"/>
            </a:pPr>
            <a:r>
              <a:rPr lang="en"/>
              <a:t>3 stations across Northern California, USA</a:t>
            </a:r>
            <a:endParaRPr/>
          </a:p>
          <a:p>
            <a:pPr indent="0" lvl="0" marL="0" rtl="0" algn="l">
              <a:spcBef>
                <a:spcPts val="1200"/>
              </a:spcBef>
              <a:spcAft>
                <a:spcPts val="1200"/>
              </a:spcAft>
              <a:buNone/>
            </a:pPr>
            <a:r>
              <a:rPr lang="en">
                <a:solidFill>
                  <a:srgbClr val="039BE5"/>
                </a:solidFill>
              </a:rPr>
              <a:t>Temporal extent: </a:t>
            </a:r>
            <a:r>
              <a:rPr lang="en"/>
              <a:t>January 1, 2007 – December 31, 2022 (16 years)</a:t>
            </a:r>
            <a:endParaRPr/>
          </a:p>
        </p:txBody>
      </p:sp>
      <p:sp>
        <p:nvSpPr>
          <p:cNvPr id="111" name="Google Shape;111;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12" name="Google Shape;112;p17"/>
          <p:cNvSpPr txBox="1"/>
          <p:nvPr/>
        </p:nvSpPr>
        <p:spPr>
          <a:xfrm>
            <a:off x="0" y="4797325"/>
            <a:ext cx="2021700" cy="33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E9E9E"/>
                </a:solidFill>
                <a:latin typeface="Roboto"/>
                <a:ea typeface="Roboto"/>
                <a:cs typeface="Roboto"/>
                <a:sym typeface="Roboto"/>
              </a:rPr>
              <a:t>Aisha Ashimbek</a:t>
            </a:r>
            <a:endParaRPr>
              <a:solidFill>
                <a:srgbClr val="9E9E9E"/>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16" name="Shape 116"/>
        <p:cNvGrpSpPr/>
        <p:nvPr/>
      </p:nvGrpSpPr>
      <p:grpSpPr>
        <a:xfrm>
          <a:off x="0" y="0"/>
          <a:ext cx="0" cy="0"/>
          <a:chOff x="0" y="0"/>
          <a:chExt cx="0" cy="0"/>
        </a:xfrm>
      </p:grpSpPr>
      <p:pic>
        <p:nvPicPr>
          <p:cNvPr id="117" name="Google Shape;117;p18"/>
          <p:cNvPicPr preferRelativeResize="0"/>
          <p:nvPr/>
        </p:nvPicPr>
        <p:blipFill rotWithShape="1">
          <a:blip r:embed="rId3">
            <a:alphaModFix amt="50000"/>
          </a:blip>
          <a:srcRect b="6975" l="0" r="1623" t="7751"/>
          <a:stretch/>
        </p:blipFill>
        <p:spPr>
          <a:xfrm>
            <a:off x="0" y="-12900"/>
            <a:ext cx="9143997" cy="5143499"/>
          </a:xfrm>
          <a:prstGeom prst="rect">
            <a:avLst/>
          </a:prstGeom>
          <a:noFill/>
          <a:ln>
            <a:noFill/>
          </a:ln>
          <a:effectLst>
            <a:outerShdw blurRad="57150" rotWithShape="0" algn="bl" dir="5400000" dist="19050">
              <a:srgbClr val="000000">
                <a:alpha val="50000"/>
              </a:srgbClr>
            </a:outerShdw>
            <a:reflection blurRad="0" dir="5400000" dist="38100" endA="0" endPos="30000" fadeDir="5400012" kx="0" rotWithShape="0" algn="bl" stPos="0" sy="-100000" ky="0"/>
          </a:effectLst>
        </p:spPr>
      </p:pic>
      <p:sp>
        <p:nvSpPr>
          <p:cNvPr id="118" name="Google Shape;118;p1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039BE5"/>
                </a:solidFill>
              </a:rPr>
              <a:t>Method: </a:t>
            </a:r>
            <a:r>
              <a:rPr lang="en"/>
              <a:t>Detection</a:t>
            </a:r>
            <a:endParaRPr/>
          </a:p>
        </p:txBody>
      </p:sp>
      <p:sp>
        <p:nvSpPr>
          <p:cNvPr id="119" name="Google Shape;119;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20" name="Google Shape;120;p18"/>
          <p:cNvSpPr txBox="1"/>
          <p:nvPr>
            <p:ph idx="1" type="body"/>
          </p:nvPr>
        </p:nvSpPr>
        <p:spPr>
          <a:xfrm>
            <a:off x="387900" y="1502700"/>
            <a:ext cx="8368200" cy="17316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a:solidFill>
                  <a:srgbClr val="039BE5"/>
                </a:solidFill>
              </a:rPr>
              <a:t>C</a:t>
            </a:r>
            <a:r>
              <a:rPr lang="en">
                <a:solidFill>
                  <a:srgbClr val="039BE5"/>
                </a:solidFill>
              </a:rPr>
              <a:t>lustering algorithm</a:t>
            </a:r>
            <a:r>
              <a:rPr lang="en">
                <a:solidFill>
                  <a:srgbClr val="FFFFFF"/>
                </a:solidFill>
              </a:rPr>
              <a:t> - DBSCAN (</a:t>
            </a:r>
            <a:r>
              <a:rPr i="1" lang="en">
                <a:solidFill>
                  <a:srgbClr val="FFFFFF"/>
                </a:solidFill>
              </a:rPr>
              <a:t>scikit-learn</a:t>
            </a:r>
            <a:r>
              <a:rPr lang="en">
                <a:solidFill>
                  <a:srgbClr val="FFFFFF"/>
                </a:solidFill>
              </a:rPr>
              <a:t>)</a:t>
            </a:r>
            <a:endParaRPr>
              <a:solidFill>
                <a:srgbClr val="FFFFFF"/>
              </a:solidFill>
            </a:endParaRPr>
          </a:p>
          <a:p>
            <a:pPr indent="-323850" lvl="0" marL="457200" rtl="0" algn="l">
              <a:lnSpc>
                <a:spcPct val="150000"/>
              </a:lnSpc>
              <a:spcBef>
                <a:spcPts val="1200"/>
              </a:spcBef>
              <a:spcAft>
                <a:spcPts val="0"/>
              </a:spcAft>
              <a:buClr>
                <a:srgbClr val="FFFFFF"/>
              </a:buClr>
              <a:buSzPts val="1500"/>
              <a:buChar char="➢"/>
            </a:pPr>
            <a:r>
              <a:rPr lang="en" sz="1500">
                <a:solidFill>
                  <a:srgbClr val="FFFFFF"/>
                </a:solidFill>
              </a:rPr>
              <a:t>Density-Based Spatial Clustering of Applications with Noise</a:t>
            </a:r>
            <a:endParaRPr sz="1500">
              <a:solidFill>
                <a:srgbClr val="FFFFFF"/>
              </a:solidFill>
            </a:endParaRPr>
          </a:p>
          <a:p>
            <a:pPr indent="-298450" lvl="1" marL="914400" rtl="0" algn="l">
              <a:lnSpc>
                <a:spcPct val="150000"/>
              </a:lnSpc>
              <a:spcBef>
                <a:spcPts val="0"/>
              </a:spcBef>
              <a:spcAft>
                <a:spcPts val="0"/>
              </a:spcAft>
              <a:buClr>
                <a:srgbClr val="FFFFFF"/>
              </a:buClr>
              <a:buSzPts val="1100"/>
              <a:buChar char="○"/>
            </a:pPr>
            <a:r>
              <a:rPr lang="en" sz="1100"/>
              <a:t>Minimal requirements of domain knowledge</a:t>
            </a:r>
            <a:endParaRPr sz="1100"/>
          </a:p>
          <a:p>
            <a:pPr indent="-298450" lvl="1" marL="914400" rtl="0" algn="l">
              <a:lnSpc>
                <a:spcPct val="150000"/>
              </a:lnSpc>
              <a:spcBef>
                <a:spcPts val="0"/>
              </a:spcBef>
              <a:spcAft>
                <a:spcPts val="0"/>
              </a:spcAft>
              <a:buClr>
                <a:srgbClr val="FFFFFF"/>
              </a:buClr>
              <a:buSzPts val="1100"/>
              <a:buChar char="○"/>
            </a:pPr>
            <a:r>
              <a:rPr lang="en" sz="1100"/>
              <a:t>Clusters of arbitrary shapes and varying densities</a:t>
            </a:r>
            <a:endParaRPr sz="1100"/>
          </a:p>
          <a:p>
            <a:pPr indent="-298450" lvl="1" marL="914400" rtl="0" algn="l">
              <a:lnSpc>
                <a:spcPct val="150000"/>
              </a:lnSpc>
              <a:spcBef>
                <a:spcPts val="0"/>
              </a:spcBef>
              <a:spcAft>
                <a:spcPts val="0"/>
              </a:spcAft>
              <a:buClr>
                <a:srgbClr val="FFFFFF"/>
              </a:buClr>
              <a:buSzPts val="1100"/>
              <a:buChar char="○"/>
            </a:pPr>
            <a:r>
              <a:rPr lang="en" sz="1100"/>
              <a:t>Efficient for large datasets ( &gt;&gt; few thousand objects) </a:t>
            </a:r>
            <a:endParaRPr sz="1500"/>
          </a:p>
        </p:txBody>
      </p:sp>
      <p:sp>
        <p:nvSpPr>
          <p:cNvPr id="121" name="Google Shape;121;p18"/>
          <p:cNvSpPr/>
          <p:nvPr/>
        </p:nvSpPr>
        <p:spPr>
          <a:xfrm>
            <a:off x="5174325" y="3620250"/>
            <a:ext cx="179100" cy="686100"/>
          </a:xfrm>
          <a:prstGeom prst="rightBrace">
            <a:avLst>
              <a:gd fmla="val 50000" name="adj1"/>
              <a:gd fmla="val 50000" name="adj2"/>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22" name="Google Shape;122;p18"/>
          <p:cNvSpPr txBox="1"/>
          <p:nvPr/>
        </p:nvSpPr>
        <p:spPr>
          <a:xfrm>
            <a:off x="5379150" y="3764113"/>
            <a:ext cx="3565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039BE5"/>
                </a:solidFill>
                <a:latin typeface="Roboto"/>
                <a:ea typeface="Roboto"/>
                <a:cs typeface="Roboto"/>
                <a:sym typeface="Roboto"/>
              </a:rPr>
              <a:t>normalized </a:t>
            </a:r>
            <a:r>
              <a:rPr lang="en" sz="1200">
                <a:solidFill>
                  <a:schemeClr val="dk1"/>
                </a:solidFill>
                <a:latin typeface="Roboto"/>
                <a:ea typeface="Roboto"/>
                <a:cs typeface="Roboto"/>
                <a:sym typeface="Roboto"/>
              </a:rPr>
              <a:t>to range [-1,1], except </a:t>
            </a:r>
            <a:r>
              <a:rPr i="1" lang="en" sz="1200">
                <a:solidFill>
                  <a:srgbClr val="039BE5"/>
                </a:solidFill>
                <a:latin typeface="Roboto"/>
                <a:ea typeface="Roboto"/>
                <a:cs typeface="Roboto"/>
                <a:sym typeface="Roboto"/>
              </a:rPr>
              <a:t>t </a:t>
            </a:r>
            <a:r>
              <a:rPr lang="en" sz="1200">
                <a:solidFill>
                  <a:srgbClr val="039BE5"/>
                </a:solidFill>
                <a:latin typeface="Roboto"/>
                <a:ea typeface="Roboto"/>
                <a:cs typeface="Roboto"/>
                <a:sym typeface="Roboto"/>
              </a:rPr>
              <a:t>to [-10</a:t>
            </a:r>
            <a:r>
              <a:rPr baseline="30000" lang="en" sz="1200">
                <a:solidFill>
                  <a:srgbClr val="039BE5"/>
                </a:solidFill>
                <a:latin typeface="Roboto"/>
                <a:ea typeface="Roboto"/>
                <a:cs typeface="Roboto"/>
                <a:sym typeface="Roboto"/>
              </a:rPr>
              <a:t>5</a:t>
            </a:r>
            <a:r>
              <a:rPr lang="en" sz="1200">
                <a:solidFill>
                  <a:srgbClr val="039BE5"/>
                </a:solidFill>
                <a:latin typeface="Roboto"/>
                <a:ea typeface="Roboto"/>
                <a:cs typeface="Roboto"/>
                <a:sym typeface="Roboto"/>
              </a:rPr>
              <a:t>,10</a:t>
            </a:r>
            <a:r>
              <a:rPr baseline="30000" lang="en" sz="1200">
                <a:solidFill>
                  <a:srgbClr val="039BE5"/>
                </a:solidFill>
                <a:latin typeface="Roboto"/>
                <a:ea typeface="Roboto"/>
                <a:cs typeface="Roboto"/>
                <a:sym typeface="Roboto"/>
              </a:rPr>
              <a:t>5</a:t>
            </a:r>
            <a:r>
              <a:rPr lang="en" sz="1200">
                <a:solidFill>
                  <a:srgbClr val="039BE5"/>
                </a:solidFill>
                <a:latin typeface="Roboto"/>
                <a:ea typeface="Roboto"/>
                <a:cs typeface="Roboto"/>
                <a:sym typeface="Roboto"/>
              </a:rPr>
              <a:t>]</a:t>
            </a:r>
            <a:endParaRPr sz="1200">
              <a:solidFill>
                <a:srgbClr val="039BE5"/>
              </a:solidFill>
              <a:latin typeface="Roboto"/>
              <a:ea typeface="Roboto"/>
              <a:cs typeface="Roboto"/>
              <a:sym typeface="Roboto"/>
            </a:endParaRPr>
          </a:p>
        </p:txBody>
      </p:sp>
      <p:sp>
        <p:nvSpPr>
          <p:cNvPr id="123" name="Google Shape;123;p18"/>
          <p:cNvSpPr txBox="1"/>
          <p:nvPr>
            <p:ph idx="1" type="body"/>
          </p:nvPr>
        </p:nvSpPr>
        <p:spPr>
          <a:xfrm>
            <a:off x="387900" y="3200100"/>
            <a:ext cx="8368200" cy="1274400"/>
          </a:xfrm>
          <a:prstGeom prst="rect">
            <a:avLst/>
          </a:prstGeom>
        </p:spPr>
        <p:txBody>
          <a:bodyPr anchorCtr="0" anchor="t" bIns="91425" lIns="91425" spcFirstLastPara="1" rIns="91425" wrap="square" tIns="91425">
            <a:normAutofit/>
          </a:bodyPr>
          <a:lstStyle/>
          <a:p>
            <a:pPr indent="-323850" lvl="0" marL="457200" rtl="0" algn="l">
              <a:lnSpc>
                <a:spcPct val="150000"/>
              </a:lnSpc>
              <a:spcBef>
                <a:spcPts val="0"/>
              </a:spcBef>
              <a:spcAft>
                <a:spcPts val="0"/>
              </a:spcAft>
              <a:buClr>
                <a:srgbClr val="FFFFFF"/>
              </a:buClr>
              <a:buSzPts val="1500"/>
              <a:buChar char="➢"/>
            </a:pPr>
            <a:r>
              <a:rPr lang="en" sz="1500"/>
              <a:t>Applied to </a:t>
            </a:r>
            <a:r>
              <a:rPr lang="en" sz="1500">
                <a:solidFill>
                  <a:srgbClr val="039BE5"/>
                </a:solidFill>
              </a:rPr>
              <a:t>observable geocentric quantities</a:t>
            </a:r>
            <a:r>
              <a:rPr lang="en" sz="1500"/>
              <a:t> of meteors:</a:t>
            </a:r>
            <a:endParaRPr sz="1500"/>
          </a:p>
          <a:p>
            <a:pPr indent="-298450" lvl="1" marL="914400" rtl="0" algn="l">
              <a:lnSpc>
                <a:spcPct val="150000"/>
              </a:lnSpc>
              <a:spcBef>
                <a:spcPts val="0"/>
              </a:spcBef>
              <a:spcAft>
                <a:spcPts val="0"/>
              </a:spcAft>
              <a:buClr>
                <a:srgbClr val="FFFFFF"/>
              </a:buClr>
              <a:buSzPts val="1100"/>
              <a:buChar char="○"/>
            </a:pPr>
            <a:r>
              <a:rPr i="1" lang="en" sz="1100"/>
              <a:t>t</a:t>
            </a:r>
            <a:r>
              <a:rPr lang="en" sz="1100"/>
              <a:t> - observation time of the meteor [s]</a:t>
            </a:r>
            <a:endParaRPr sz="1100"/>
          </a:p>
          <a:p>
            <a:pPr indent="-298450" lvl="1" marL="914400" rtl="0" algn="l">
              <a:lnSpc>
                <a:spcPct val="150000"/>
              </a:lnSpc>
              <a:spcBef>
                <a:spcPts val="0"/>
              </a:spcBef>
              <a:spcAft>
                <a:spcPts val="0"/>
              </a:spcAft>
              <a:buClr>
                <a:srgbClr val="FFFFFF"/>
              </a:buClr>
              <a:buSzPts val="1100"/>
              <a:buChar char="○"/>
            </a:pPr>
            <a:r>
              <a:rPr i="1" lang="en" sz="1100"/>
              <a:t>v</a:t>
            </a:r>
            <a:r>
              <a:rPr baseline="-25000" i="1" lang="en" sz="1100"/>
              <a:t>g</a:t>
            </a:r>
            <a:r>
              <a:rPr lang="en" sz="1100"/>
              <a:t> - geocentric velocity [km/s]</a:t>
            </a:r>
            <a:endParaRPr sz="1100"/>
          </a:p>
          <a:p>
            <a:pPr indent="-298450" lvl="1" marL="914400" rtl="0" algn="l">
              <a:lnSpc>
                <a:spcPct val="150000"/>
              </a:lnSpc>
              <a:spcBef>
                <a:spcPts val="0"/>
              </a:spcBef>
              <a:spcAft>
                <a:spcPts val="0"/>
              </a:spcAft>
              <a:buClr>
                <a:srgbClr val="FFFFFF"/>
              </a:buClr>
              <a:buSzPts val="1100"/>
              <a:buChar char="○"/>
            </a:pPr>
            <a:r>
              <a:rPr lang="en" sz="1100"/>
              <a:t>(𝛼</a:t>
            </a:r>
            <a:r>
              <a:rPr baseline="-25000" i="1" lang="en" sz="1100"/>
              <a:t>g</a:t>
            </a:r>
            <a:r>
              <a:rPr lang="en" sz="1100"/>
              <a:t>, 𝛿</a:t>
            </a:r>
            <a:r>
              <a:rPr baseline="-25000" i="1" lang="en" sz="1100"/>
              <a:t>g</a:t>
            </a:r>
            <a:r>
              <a:rPr lang="en" sz="1100"/>
              <a:t>) - equatorial coordinates of the geocentric radiant [</a:t>
            </a:r>
            <a:r>
              <a:rPr lang="en" sz="1100"/>
              <a:t>°]</a:t>
            </a:r>
            <a:endParaRPr sz="1000"/>
          </a:p>
        </p:txBody>
      </p:sp>
      <p:sp>
        <p:nvSpPr>
          <p:cNvPr id="124" name="Google Shape;124;p18"/>
          <p:cNvSpPr txBox="1"/>
          <p:nvPr>
            <p:ph idx="1" type="body"/>
          </p:nvPr>
        </p:nvSpPr>
        <p:spPr>
          <a:xfrm>
            <a:off x="387900" y="4398300"/>
            <a:ext cx="8368200" cy="461700"/>
          </a:xfrm>
          <a:prstGeom prst="rect">
            <a:avLst/>
          </a:prstGeom>
        </p:spPr>
        <p:txBody>
          <a:bodyPr anchorCtr="0" anchor="t" bIns="91425" lIns="91425" spcFirstLastPara="1" rIns="91425" wrap="square" tIns="91425">
            <a:normAutofit/>
          </a:bodyPr>
          <a:lstStyle/>
          <a:p>
            <a:pPr indent="-323850" lvl="0" marL="457200" rtl="0" algn="l">
              <a:lnSpc>
                <a:spcPct val="150000"/>
              </a:lnSpc>
              <a:spcBef>
                <a:spcPts val="0"/>
              </a:spcBef>
              <a:spcAft>
                <a:spcPts val="0"/>
              </a:spcAft>
              <a:buClr>
                <a:srgbClr val="FFFFFF"/>
              </a:buClr>
              <a:buSzPts val="1500"/>
              <a:buChar char="➢"/>
            </a:pPr>
            <a:r>
              <a:rPr lang="en" sz="1500">
                <a:solidFill>
                  <a:srgbClr val="039BE5"/>
                </a:solidFill>
              </a:rPr>
              <a:t>Arguments:</a:t>
            </a:r>
            <a:r>
              <a:rPr lang="en" sz="1500"/>
              <a:t> minPoints, 𝜀</a:t>
            </a:r>
            <a:endParaRPr sz="1500"/>
          </a:p>
        </p:txBody>
      </p:sp>
      <p:sp>
        <p:nvSpPr>
          <p:cNvPr id="125" name="Google Shape;125;p18"/>
          <p:cNvSpPr txBox="1"/>
          <p:nvPr/>
        </p:nvSpPr>
        <p:spPr>
          <a:xfrm>
            <a:off x="0" y="4797325"/>
            <a:ext cx="2021700" cy="33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E9E9E"/>
                </a:solidFill>
                <a:latin typeface="Roboto"/>
                <a:ea typeface="Roboto"/>
                <a:cs typeface="Roboto"/>
                <a:sym typeface="Roboto"/>
              </a:rPr>
              <a:t>Aisha Ashimbek</a:t>
            </a:r>
            <a:endParaRPr>
              <a:solidFill>
                <a:srgbClr val="9E9E9E"/>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29" name="Shape 129"/>
        <p:cNvGrpSpPr/>
        <p:nvPr/>
      </p:nvGrpSpPr>
      <p:grpSpPr>
        <a:xfrm>
          <a:off x="0" y="0"/>
          <a:ext cx="0" cy="0"/>
          <a:chOff x="0" y="0"/>
          <a:chExt cx="0" cy="0"/>
        </a:xfrm>
      </p:grpSpPr>
      <p:pic>
        <p:nvPicPr>
          <p:cNvPr id="130" name="Google Shape;130;p19"/>
          <p:cNvPicPr preferRelativeResize="0"/>
          <p:nvPr/>
        </p:nvPicPr>
        <p:blipFill rotWithShape="1">
          <a:blip r:embed="rId3">
            <a:alphaModFix amt="50000"/>
          </a:blip>
          <a:srcRect b="6975" l="0" r="1623" t="7751"/>
          <a:stretch/>
        </p:blipFill>
        <p:spPr>
          <a:xfrm>
            <a:off x="0" y="-12900"/>
            <a:ext cx="9143997" cy="5143499"/>
          </a:xfrm>
          <a:prstGeom prst="rect">
            <a:avLst/>
          </a:prstGeom>
          <a:noFill/>
          <a:ln>
            <a:noFill/>
          </a:ln>
          <a:effectLst>
            <a:outerShdw blurRad="57150" rotWithShape="0" algn="bl" dir="5400000" dist="19050">
              <a:srgbClr val="000000">
                <a:alpha val="50000"/>
              </a:srgbClr>
            </a:outerShdw>
            <a:reflection blurRad="0" dir="5400000" dist="38100" endA="0" endPos="30000" fadeDir="5400012" kx="0" rotWithShape="0" algn="bl" stPos="0" sy="-100000" ky="0"/>
          </a:effectLst>
        </p:spPr>
      </p:pic>
      <p:sp>
        <p:nvSpPr>
          <p:cNvPr id="131" name="Google Shape;131;p19"/>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Distance criterion, 𝜀</a:t>
            </a:r>
            <a:endParaRPr/>
          </a:p>
        </p:txBody>
      </p:sp>
      <p:sp>
        <p:nvSpPr>
          <p:cNvPr id="132" name="Google Shape;132;p19"/>
          <p:cNvSpPr txBox="1"/>
          <p:nvPr>
            <p:ph idx="1" type="body"/>
          </p:nvPr>
        </p:nvSpPr>
        <p:spPr>
          <a:xfrm>
            <a:off x="387900" y="1394650"/>
            <a:ext cx="4531200" cy="1571400"/>
          </a:xfrm>
          <a:prstGeom prst="rect">
            <a:avLst/>
          </a:prstGeom>
        </p:spPr>
        <p:txBody>
          <a:bodyPr anchorCtr="0" anchor="t" bIns="91425" lIns="91425" spcFirstLastPara="1" rIns="91425" wrap="square" tIns="91425">
            <a:normAutofit lnSpcReduction="10000"/>
          </a:bodyPr>
          <a:lstStyle/>
          <a:p>
            <a:pPr indent="-342900" lvl="0" marL="457200" rtl="0" algn="l">
              <a:lnSpc>
                <a:spcPct val="200000"/>
              </a:lnSpc>
              <a:spcBef>
                <a:spcPts val="0"/>
              </a:spcBef>
              <a:spcAft>
                <a:spcPts val="0"/>
              </a:spcAft>
              <a:buSzPts val="1800"/>
              <a:buChar char="●"/>
            </a:pPr>
            <a:r>
              <a:rPr lang="en"/>
              <a:t>Calculated using the </a:t>
            </a:r>
            <a:r>
              <a:rPr lang="en">
                <a:solidFill>
                  <a:srgbClr val="039BE5"/>
                </a:solidFill>
              </a:rPr>
              <a:t>Euclidean norm </a:t>
            </a:r>
            <a:endParaRPr>
              <a:solidFill>
                <a:srgbClr val="039BE5"/>
              </a:solidFill>
            </a:endParaRPr>
          </a:p>
          <a:p>
            <a:pPr indent="-342900" lvl="0" marL="457200" rtl="0" algn="l">
              <a:spcBef>
                <a:spcPts val="0"/>
              </a:spcBef>
              <a:spcAft>
                <a:spcPts val="0"/>
              </a:spcAft>
              <a:buSzPts val="1800"/>
              <a:buChar char="●"/>
            </a:pPr>
            <a:r>
              <a:rPr lang="en"/>
              <a:t>Optimal value by Ester et al., 1996 - distance to the k</a:t>
            </a:r>
            <a:r>
              <a:rPr baseline="30000" lang="en"/>
              <a:t>th </a:t>
            </a:r>
            <a:r>
              <a:rPr lang="en"/>
              <a:t>nearest neighbor   (k = MinPoints - 1)</a:t>
            </a:r>
            <a:endParaRPr/>
          </a:p>
        </p:txBody>
      </p:sp>
      <p:sp>
        <p:nvSpPr>
          <p:cNvPr id="133" name="Google Shape;133;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34" name="Google Shape;134;p19"/>
          <p:cNvPicPr preferRelativeResize="0"/>
          <p:nvPr/>
        </p:nvPicPr>
        <p:blipFill rotWithShape="1">
          <a:blip r:embed="rId4">
            <a:alphaModFix/>
          </a:blip>
          <a:srcRect b="0" l="4271" r="6554" t="0"/>
          <a:stretch/>
        </p:blipFill>
        <p:spPr>
          <a:xfrm>
            <a:off x="5311675" y="2804325"/>
            <a:ext cx="3160775" cy="2126700"/>
          </a:xfrm>
          <a:prstGeom prst="rect">
            <a:avLst/>
          </a:prstGeom>
          <a:noFill/>
          <a:ln>
            <a:noFill/>
          </a:ln>
        </p:spPr>
      </p:pic>
      <p:pic>
        <p:nvPicPr>
          <p:cNvPr id="135" name="Google Shape;135;p19"/>
          <p:cNvPicPr preferRelativeResize="0"/>
          <p:nvPr/>
        </p:nvPicPr>
        <p:blipFill>
          <a:blip r:embed="rId5">
            <a:alphaModFix/>
          </a:blip>
          <a:stretch>
            <a:fillRect/>
          </a:stretch>
        </p:blipFill>
        <p:spPr>
          <a:xfrm>
            <a:off x="5311675" y="1144113"/>
            <a:ext cx="3544449" cy="1571425"/>
          </a:xfrm>
          <a:prstGeom prst="rect">
            <a:avLst/>
          </a:prstGeom>
          <a:noFill/>
          <a:ln>
            <a:noFill/>
          </a:ln>
        </p:spPr>
      </p:pic>
      <p:sp>
        <p:nvSpPr>
          <p:cNvPr id="136" name="Google Shape;136;p19"/>
          <p:cNvSpPr txBox="1"/>
          <p:nvPr>
            <p:ph idx="1" type="body"/>
          </p:nvPr>
        </p:nvSpPr>
        <p:spPr>
          <a:xfrm>
            <a:off x="387900" y="2966075"/>
            <a:ext cx="4531200" cy="1965000"/>
          </a:xfrm>
          <a:prstGeom prst="rect">
            <a:avLst/>
          </a:prstGeom>
        </p:spPr>
        <p:txBody>
          <a:bodyPr anchorCtr="0" anchor="t" bIns="91425" lIns="91425" spcFirstLastPara="1" rIns="91425" wrap="square" tIns="91425">
            <a:normAutofit/>
          </a:bodyPr>
          <a:lstStyle/>
          <a:p>
            <a:pPr indent="0" lvl="0" marL="457200" rtl="0" algn="l">
              <a:lnSpc>
                <a:spcPct val="100000"/>
              </a:lnSpc>
              <a:spcBef>
                <a:spcPts val="0"/>
              </a:spcBef>
              <a:spcAft>
                <a:spcPts val="0"/>
              </a:spcAft>
              <a:buNone/>
            </a:pPr>
            <a:r>
              <a:rPr lang="en" sz="1600">
                <a:solidFill>
                  <a:srgbClr val="039BE5"/>
                </a:solidFill>
              </a:rPr>
              <a:t>→ not scientifically robust/</a:t>
            </a:r>
            <a:r>
              <a:rPr lang="en" sz="1600">
                <a:solidFill>
                  <a:srgbClr val="039BE5"/>
                </a:solidFill>
              </a:rPr>
              <a:t>meaningful</a:t>
            </a:r>
            <a:r>
              <a:rPr lang="en" sz="1600">
                <a:solidFill>
                  <a:srgbClr val="039BE5"/>
                </a:solidFill>
              </a:rPr>
              <a:t> for our dataset</a:t>
            </a:r>
            <a:endParaRPr sz="1600">
              <a:solidFill>
                <a:srgbClr val="039BE5"/>
              </a:solidFill>
            </a:endParaRPr>
          </a:p>
          <a:p>
            <a:pPr indent="0" lvl="0" marL="457200" rtl="0" algn="l">
              <a:lnSpc>
                <a:spcPct val="100000"/>
              </a:lnSpc>
              <a:spcBef>
                <a:spcPts val="1200"/>
              </a:spcBef>
              <a:spcAft>
                <a:spcPts val="0"/>
              </a:spcAft>
              <a:buNone/>
            </a:pPr>
            <a:r>
              <a:t/>
            </a:r>
            <a:endParaRPr sz="1600">
              <a:solidFill>
                <a:srgbClr val="039BE5"/>
              </a:solidFill>
            </a:endParaRPr>
          </a:p>
          <a:p>
            <a:pPr indent="-342900" lvl="0" marL="457200" rtl="0" algn="l">
              <a:lnSpc>
                <a:spcPct val="150000"/>
              </a:lnSpc>
              <a:spcBef>
                <a:spcPts val="1200"/>
              </a:spcBef>
              <a:spcAft>
                <a:spcPts val="0"/>
              </a:spcAft>
              <a:buSzPts val="1800"/>
              <a:buChar char="●"/>
            </a:pPr>
            <a:r>
              <a:rPr lang="en"/>
              <a:t>Our method - </a:t>
            </a:r>
            <a:r>
              <a:rPr lang="en">
                <a:solidFill>
                  <a:srgbClr val="039BE5"/>
                </a:solidFill>
              </a:rPr>
              <a:t>growing</a:t>
            </a:r>
            <a:r>
              <a:rPr lang="en">
                <a:solidFill>
                  <a:srgbClr val="039BE5"/>
                </a:solidFill>
              </a:rPr>
              <a:t> epsilon </a:t>
            </a:r>
            <a:endParaRPr>
              <a:solidFill>
                <a:srgbClr val="039BE5"/>
              </a:solidFill>
            </a:endParaRPr>
          </a:p>
          <a:p>
            <a:pPr indent="-342900" lvl="0" marL="457200" rtl="0" algn="l">
              <a:lnSpc>
                <a:spcPct val="150000"/>
              </a:lnSpc>
              <a:spcBef>
                <a:spcPts val="0"/>
              </a:spcBef>
              <a:spcAft>
                <a:spcPts val="0"/>
              </a:spcAft>
              <a:buSzPts val="1800"/>
              <a:buChar char="●"/>
            </a:pPr>
            <a:r>
              <a:rPr lang="en"/>
              <a:t>≤10 clusters per year </a:t>
            </a:r>
            <a:endParaRPr/>
          </a:p>
        </p:txBody>
      </p:sp>
      <p:sp>
        <p:nvSpPr>
          <p:cNvPr id="137" name="Google Shape;137;p19"/>
          <p:cNvSpPr/>
          <p:nvPr/>
        </p:nvSpPr>
        <p:spPr>
          <a:xfrm>
            <a:off x="4728625" y="2205575"/>
            <a:ext cx="419100" cy="152400"/>
          </a:xfrm>
          <a:prstGeom prst="rightArrow">
            <a:avLst>
              <a:gd fmla="val 50000" name="adj1"/>
              <a:gd fmla="val 50000" name="adj2"/>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8" name="Google Shape;138;p19"/>
          <p:cNvSpPr/>
          <p:nvPr/>
        </p:nvSpPr>
        <p:spPr>
          <a:xfrm>
            <a:off x="4233325" y="4415375"/>
            <a:ext cx="914400" cy="152400"/>
          </a:xfrm>
          <a:prstGeom prst="rightArrow">
            <a:avLst>
              <a:gd fmla="val 50000" name="adj1"/>
              <a:gd fmla="val 50000" name="adj2"/>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9" name="Google Shape;139;p19"/>
          <p:cNvSpPr txBox="1"/>
          <p:nvPr/>
        </p:nvSpPr>
        <p:spPr>
          <a:xfrm>
            <a:off x="0" y="4797325"/>
            <a:ext cx="2021700" cy="33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E9E9E"/>
                </a:solidFill>
                <a:latin typeface="Roboto"/>
                <a:ea typeface="Roboto"/>
                <a:cs typeface="Roboto"/>
                <a:sym typeface="Roboto"/>
              </a:rPr>
              <a:t>Aisha Ashimbek</a:t>
            </a:r>
            <a:endParaRPr>
              <a:solidFill>
                <a:srgbClr val="9E9E9E"/>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43" name="Shape 143"/>
        <p:cNvGrpSpPr/>
        <p:nvPr/>
      </p:nvGrpSpPr>
      <p:grpSpPr>
        <a:xfrm>
          <a:off x="0" y="0"/>
          <a:ext cx="0" cy="0"/>
          <a:chOff x="0" y="0"/>
          <a:chExt cx="0" cy="0"/>
        </a:xfrm>
      </p:grpSpPr>
      <p:pic>
        <p:nvPicPr>
          <p:cNvPr id="144" name="Google Shape;144;p20"/>
          <p:cNvPicPr preferRelativeResize="0"/>
          <p:nvPr/>
        </p:nvPicPr>
        <p:blipFill rotWithShape="1">
          <a:blip r:embed="rId3">
            <a:alphaModFix amt="50000"/>
          </a:blip>
          <a:srcRect b="6975" l="0" r="1623" t="7751"/>
          <a:stretch/>
        </p:blipFill>
        <p:spPr>
          <a:xfrm>
            <a:off x="0" y="-12900"/>
            <a:ext cx="9143997" cy="5143499"/>
          </a:xfrm>
          <a:prstGeom prst="rect">
            <a:avLst/>
          </a:prstGeom>
          <a:noFill/>
          <a:ln>
            <a:noFill/>
          </a:ln>
          <a:effectLst>
            <a:outerShdw blurRad="57150" rotWithShape="0" algn="bl" dir="5400000" dist="19050">
              <a:srgbClr val="000000">
                <a:alpha val="50000"/>
              </a:srgbClr>
            </a:outerShdw>
            <a:reflection blurRad="0" dir="5400000" dist="38100" endA="0" endPos="30000" fadeDir="5400012" kx="0" rotWithShape="0" algn="bl" stPos="0" sy="-100000" ky="0"/>
          </a:effectLst>
        </p:spPr>
      </p:pic>
      <p:sp>
        <p:nvSpPr>
          <p:cNvPr id="145" name="Google Shape;145;p2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Cluster candidates</a:t>
            </a:r>
            <a:endParaRPr/>
          </a:p>
        </p:txBody>
      </p:sp>
      <p:sp>
        <p:nvSpPr>
          <p:cNvPr id="146" name="Google Shape;146;p20"/>
          <p:cNvSpPr txBox="1"/>
          <p:nvPr>
            <p:ph idx="1" type="body"/>
          </p:nvPr>
        </p:nvSpPr>
        <p:spPr>
          <a:xfrm>
            <a:off x="292650" y="2571750"/>
            <a:ext cx="4578600" cy="1081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400"/>
              <a:t>→ </a:t>
            </a:r>
            <a:r>
              <a:rPr lang="en" sz="2400">
                <a:solidFill>
                  <a:srgbClr val="039BE5"/>
                </a:solidFill>
              </a:rPr>
              <a:t>85</a:t>
            </a:r>
            <a:r>
              <a:rPr lang="en" sz="2400"/>
              <a:t> meteor cluster candidates </a:t>
            </a:r>
            <a:endParaRPr sz="2400"/>
          </a:p>
        </p:txBody>
      </p:sp>
      <p:sp>
        <p:nvSpPr>
          <p:cNvPr id="147" name="Google Shape;147;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48" name="Google Shape;148;p20"/>
          <p:cNvPicPr preferRelativeResize="0"/>
          <p:nvPr/>
        </p:nvPicPr>
        <p:blipFill>
          <a:blip r:embed="rId4">
            <a:alphaModFix/>
          </a:blip>
          <a:stretch>
            <a:fillRect/>
          </a:stretch>
        </p:blipFill>
        <p:spPr>
          <a:xfrm>
            <a:off x="5051075" y="1489836"/>
            <a:ext cx="3421375" cy="2922388"/>
          </a:xfrm>
          <a:prstGeom prst="rect">
            <a:avLst/>
          </a:prstGeom>
          <a:noFill/>
          <a:ln>
            <a:noFill/>
          </a:ln>
        </p:spPr>
      </p:pic>
      <p:sp>
        <p:nvSpPr>
          <p:cNvPr id="149" name="Google Shape;149;p20"/>
          <p:cNvSpPr txBox="1"/>
          <p:nvPr/>
        </p:nvSpPr>
        <p:spPr>
          <a:xfrm>
            <a:off x="5051075" y="4093625"/>
            <a:ext cx="1203000" cy="24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accent1"/>
                </a:solidFill>
                <a:latin typeface="Roboto"/>
                <a:ea typeface="Roboto"/>
                <a:cs typeface="Roboto"/>
                <a:sym typeface="Roboto"/>
              </a:rPr>
              <a:t>4–7 fragments</a:t>
            </a:r>
            <a:endParaRPr sz="1100">
              <a:solidFill>
                <a:schemeClr val="accent1"/>
              </a:solidFill>
              <a:latin typeface="Roboto"/>
              <a:ea typeface="Roboto"/>
              <a:cs typeface="Roboto"/>
              <a:sym typeface="Roboto"/>
            </a:endParaRPr>
          </a:p>
        </p:txBody>
      </p:sp>
      <p:sp>
        <p:nvSpPr>
          <p:cNvPr id="150" name="Google Shape;150;p20"/>
          <p:cNvSpPr txBox="1"/>
          <p:nvPr/>
        </p:nvSpPr>
        <p:spPr>
          <a:xfrm>
            <a:off x="0" y="4797325"/>
            <a:ext cx="2021700" cy="33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E9E9E"/>
                </a:solidFill>
                <a:latin typeface="Roboto"/>
                <a:ea typeface="Roboto"/>
                <a:cs typeface="Roboto"/>
                <a:sym typeface="Roboto"/>
              </a:rPr>
              <a:t>Aisha Ashimbek</a:t>
            </a:r>
            <a:endParaRPr>
              <a:solidFill>
                <a:srgbClr val="9E9E9E"/>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54" name="Shape 154"/>
        <p:cNvGrpSpPr/>
        <p:nvPr/>
      </p:nvGrpSpPr>
      <p:grpSpPr>
        <a:xfrm>
          <a:off x="0" y="0"/>
          <a:ext cx="0" cy="0"/>
          <a:chOff x="0" y="0"/>
          <a:chExt cx="0" cy="0"/>
        </a:xfrm>
      </p:grpSpPr>
      <p:pic>
        <p:nvPicPr>
          <p:cNvPr id="155" name="Google Shape;155;p21"/>
          <p:cNvPicPr preferRelativeResize="0"/>
          <p:nvPr/>
        </p:nvPicPr>
        <p:blipFill rotWithShape="1">
          <a:blip r:embed="rId3">
            <a:alphaModFix amt="50000"/>
          </a:blip>
          <a:srcRect b="6975" l="0" r="1623" t="7751"/>
          <a:stretch/>
        </p:blipFill>
        <p:spPr>
          <a:xfrm>
            <a:off x="0" y="-12900"/>
            <a:ext cx="9143997" cy="5143499"/>
          </a:xfrm>
          <a:prstGeom prst="rect">
            <a:avLst/>
          </a:prstGeom>
          <a:noFill/>
          <a:ln>
            <a:noFill/>
          </a:ln>
          <a:effectLst>
            <a:outerShdw blurRad="57150" rotWithShape="0" algn="bl" dir="5400000" dist="19050">
              <a:srgbClr val="000000">
                <a:alpha val="50000"/>
              </a:srgbClr>
            </a:outerShdw>
            <a:reflection blurRad="0" dir="5400000" dist="38100" endA="0" endPos="30000" fadeDir="5400012" kx="0" rotWithShape="0" algn="bl" stPos="0" sy="-100000" ky="0"/>
          </a:effectLst>
        </p:spPr>
      </p:pic>
      <p:sp>
        <p:nvSpPr>
          <p:cNvPr id="156" name="Google Shape;156;p21"/>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Shower association</a:t>
            </a:r>
            <a:endParaRPr/>
          </a:p>
        </p:txBody>
      </p:sp>
      <p:sp>
        <p:nvSpPr>
          <p:cNvPr id="157" name="Google Shape;157;p21"/>
          <p:cNvSpPr txBox="1"/>
          <p:nvPr>
            <p:ph idx="1" type="body"/>
          </p:nvPr>
        </p:nvSpPr>
        <p:spPr>
          <a:xfrm>
            <a:off x="118525" y="1489825"/>
            <a:ext cx="4385700" cy="1769700"/>
          </a:xfrm>
          <a:prstGeom prst="rect">
            <a:avLst/>
          </a:prstGeom>
        </p:spPr>
        <p:txBody>
          <a:bodyPr anchorCtr="0" anchor="t" bIns="91425" lIns="91425" spcFirstLastPara="1" rIns="91425" wrap="square" tIns="91425">
            <a:normAutofit/>
          </a:bodyPr>
          <a:lstStyle/>
          <a:p>
            <a:pPr indent="-330200" lvl="0" marL="457200" rtl="0" algn="l">
              <a:lnSpc>
                <a:spcPct val="115000"/>
              </a:lnSpc>
              <a:spcBef>
                <a:spcPts val="0"/>
              </a:spcBef>
              <a:spcAft>
                <a:spcPts val="1000"/>
              </a:spcAft>
              <a:buSzPts val="1600"/>
              <a:buChar char="●"/>
            </a:pPr>
            <a:r>
              <a:rPr lang="en" sz="1600">
                <a:solidFill>
                  <a:srgbClr val="039BE5"/>
                </a:solidFill>
              </a:rPr>
              <a:t>Orbit similarity </a:t>
            </a:r>
            <a:r>
              <a:rPr lang="en" sz="1600"/>
              <a:t>criterion </a:t>
            </a:r>
            <a:r>
              <a:rPr i="1" lang="en" sz="1600"/>
              <a:t>D</a:t>
            </a:r>
            <a:r>
              <a:rPr baseline="-25000" i="1" lang="en" sz="1600"/>
              <a:t>N</a:t>
            </a:r>
            <a:r>
              <a:rPr lang="en" sz="1600"/>
              <a:t> by Valsecchi et al., 1999 involving four geocentric quantities linked to observations: 𝜆 (solar longitude), </a:t>
            </a:r>
            <a:r>
              <a:rPr i="1" lang="en" sz="1600"/>
              <a:t>v</a:t>
            </a:r>
            <a:r>
              <a:rPr baseline="-25000" i="1" lang="en" sz="1600"/>
              <a:t>g </a:t>
            </a:r>
            <a:r>
              <a:rPr i="1" lang="en" sz="1600"/>
              <a:t>, </a:t>
            </a:r>
            <a:r>
              <a:rPr lang="en" sz="1600"/>
              <a:t>𝛼</a:t>
            </a:r>
            <a:r>
              <a:rPr baseline="-25000" i="1" lang="en" sz="1600"/>
              <a:t>g </a:t>
            </a:r>
            <a:r>
              <a:rPr lang="en" sz="1600"/>
              <a:t>, 𝛿</a:t>
            </a:r>
            <a:r>
              <a:rPr baseline="-25000" i="1" lang="en" sz="1600"/>
              <a:t>g</a:t>
            </a:r>
            <a:r>
              <a:rPr lang="en" sz="1600"/>
              <a:t>.</a:t>
            </a:r>
            <a:endParaRPr sz="2100"/>
          </a:p>
        </p:txBody>
      </p:sp>
      <p:sp>
        <p:nvSpPr>
          <p:cNvPr id="158" name="Google Shape;158;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59" name="Google Shape;159;p21"/>
          <p:cNvPicPr preferRelativeResize="0"/>
          <p:nvPr/>
        </p:nvPicPr>
        <p:blipFill rotWithShape="1">
          <a:blip r:embed="rId4">
            <a:alphaModFix/>
          </a:blip>
          <a:srcRect b="3286" l="5727" r="7088" t="8840"/>
          <a:stretch/>
        </p:blipFill>
        <p:spPr>
          <a:xfrm>
            <a:off x="4656675" y="1296650"/>
            <a:ext cx="4251827" cy="3214049"/>
          </a:xfrm>
          <a:prstGeom prst="rect">
            <a:avLst/>
          </a:prstGeom>
          <a:noFill/>
          <a:ln>
            <a:noFill/>
          </a:ln>
        </p:spPr>
      </p:pic>
      <p:sp>
        <p:nvSpPr>
          <p:cNvPr id="160" name="Google Shape;160;p21"/>
          <p:cNvSpPr txBox="1"/>
          <p:nvPr/>
        </p:nvSpPr>
        <p:spPr>
          <a:xfrm>
            <a:off x="464100" y="3090325"/>
            <a:ext cx="3858000" cy="16776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0"/>
              </a:spcAft>
              <a:buNone/>
            </a:pPr>
            <a:r>
              <a:rPr lang="en" sz="2400">
                <a:solidFill>
                  <a:srgbClr val="039BE5"/>
                </a:solidFill>
                <a:latin typeface="Roboto"/>
                <a:ea typeface="Roboto"/>
                <a:cs typeface="Roboto"/>
                <a:sym typeface="Roboto"/>
              </a:rPr>
              <a:t>⇨</a:t>
            </a:r>
            <a:r>
              <a:rPr lang="en" sz="1800">
                <a:solidFill>
                  <a:srgbClr val="039BE5"/>
                </a:solidFill>
                <a:latin typeface="Roboto"/>
                <a:ea typeface="Roboto"/>
                <a:cs typeface="Roboto"/>
                <a:sym typeface="Roboto"/>
              </a:rPr>
              <a:t> </a:t>
            </a:r>
            <a:r>
              <a:rPr lang="en" sz="1800">
                <a:solidFill>
                  <a:schemeClr val="dk1"/>
                </a:solidFill>
                <a:latin typeface="Roboto"/>
                <a:ea typeface="Roboto"/>
                <a:cs typeface="Roboto"/>
                <a:sym typeface="Roboto"/>
              </a:rPr>
              <a:t>67/85 cluster candidates associated with 7 known meteor showers</a:t>
            </a:r>
            <a:endParaRPr sz="1800">
              <a:solidFill>
                <a:schemeClr val="dk1"/>
              </a:solidFill>
              <a:latin typeface="Roboto"/>
              <a:ea typeface="Roboto"/>
              <a:cs typeface="Roboto"/>
              <a:sym typeface="Roboto"/>
            </a:endParaRPr>
          </a:p>
          <a:p>
            <a:pPr indent="0" lvl="0" marL="0" rtl="0" algn="l">
              <a:spcBef>
                <a:spcPts val="1200"/>
              </a:spcBef>
              <a:spcAft>
                <a:spcPts val="0"/>
              </a:spcAft>
              <a:buNone/>
            </a:pPr>
            <a:r>
              <a:t/>
            </a:r>
            <a:endParaRPr sz="1800">
              <a:solidFill>
                <a:schemeClr val="dk1"/>
              </a:solidFill>
              <a:latin typeface="Roboto"/>
              <a:ea typeface="Roboto"/>
              <a:cs typeface="Roboto"/>
              <a:sym typeface="Roboto"/>
            </a:endParaRPr>
          </a:p>
        </p:txBody>
      </p:sp>
      <p:sp>
        <p:nvSpPr>
          <p:cNvPr id="161" name="Google Shape;161;p21"/>
          <p:cNvSpPr/>
          <p:nvPr/>
        </p:nvSpPr>
        <p:spPr>
          <a:xfrm>
            <a:off x="818250" y="3107125"/>
            <a:ext cx="3149700" cy="1251300"/>
          </a:xfrm>
          <a:prstGeom prst="rect">
            <a:avLst/>
          </a:prstGeom>
          <a:noFill/>
          <a:ln cap="flat" cmpd="sng" w="28575">
            <a:solidFill>
              <a:srgbClr val="039BE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62" name="Google Shape;162;p21"/>
          <p:cNvSpPr txBox="1"/>
          <p:nvPr/>
        </p:nvSpPr>
        <p:spPr>
          <a:xfrm>
            <a:off x="0" y="4797325"/>
            <a:ext cx="2021700" cy="33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E9E9E"/>
                </a:solidFill>
                <a:latin typeface="Roboto"/>
                <a:ea typeface="Roboto"/>
                <a:cs typeface="Roboto"/>
                <a:sym typeface="Roboto"/>
              </a:rPr>
              <a:t>Aisha Ashimbek</a:t>
            </a:r>
            <a:endParaRPr>
              <a:solidFill>
                <a:srgbClr val="9E9E9E"/>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